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57"/>
  </p:notesMasterIdLst>
  <p:handoutMasterIdLst>
    <p:handoutMasterId r:id="rId58"/>
  </p:handoutMasterIdLst>
  <p:sldIdLst>
    <p:sldId id="315" r:id="rId5"/>
    <p:sldId id="359" r:id="rId6"/>
    <p:sldId id="316" r:id="rId7"/>
    <p:sldId id="317" r:id="rId8"/>
    <p:sldId id="318" r:id="rId9"/>
    <p:sldId id="319" r:id="rId10"/>
    <p:sldId id="320" r:id="rId11"/>
    <p:sldId id="321" r:id="rId12"/>
    <p:sldId id="322" r:id="rId13"/>
    <p:sldId id="387" r:id="rId14"/>
    <p:sldId id="388" r:id="rId15"/>
    <p:sldId id="406" r:id="rId16"/>
    <p:sldId id="354" r:id="rId17"/>
    <p:sldId id="324" r:id="rId18"/>
    <p:sldId id="386" r:id="rId19"/>
    <p:sldId id="260" r:id="rId20"/>
    <p:sldId id="338" r:id="rId21"/>
    <p:sldId id="339" r:id="rId22"/>
    <p:sldId id="340" r:id="rId23"/>
    <p:sldId id="341" r:id="rId24"/>
    <p:sldId id="342" r:id="rId25"/>
    <p:sldId id="385" r:id="rId26"/>
    <p:sldId id="349" r:id="rId27"/>
    <p:sldId id="343" r:id="rId28"/>
    <p:sldId id="351" r:id="rId29"/>
    <p:sldId id="401" r:id="rId30"/>
    <p:sldId id="402" r:id="rId31"/>
    <p:sldId id="407" r:id="rId32"/>
    <p:sldId id="404" r:id="rId33"/>
    <p:sldId id="405" r:id="rId34"/>
    <p:sldId id="327" r:id="rId35"/>
    <p:sldId id="328" r:id="rId36"/>
    <p:sldId id="390" r:id="rId37"/>
    <p:sldId id="394" r:id="rId38"/>
    <p:sldId id="392" r:id="rId39"/>
    <p:sldId id="367" r:id="rId40"/>
    <p:sldId id="366" r:id="rId41"/>
    <p:sldId id="368" r:id="rId42"/>
    <p:sldId id="370" r:id="rId43"/>
    <p:sldId id="382" r:id="rId44"/>
    <p:sldId id="371" r:id="rId45"/>
    <p:sldId id="380" r:id="rId46"/>
    <p:sldId id="372" r:id="rId47"/>
    <p:sldId id="373" r:id="rId48"/>
    <p:sldId id="374" r:id="rId49"/>
    <p:sldId id="375" r:id="rId50"/>
    <p:sldId id="383" r:id="rId51"/>
    <p:sldId id="376" r:id="rId52"/>
    <p:sldId id="396" r:id="rId53"/>
    <p:sldId id="336" r:id="rId54"/>
    <p:sldId id="313" r:id="rId55"/>
    <p:sldId id="40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2D65"/>
    <a:srgbClr val="FC6536"/>
    <a:srgbClr val="FF99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74505" autoAdjust="0"/>
  </p:normalViewPr>
  <p:slideViewPr>
    <p:cSldViewPr>
      <p:cViewPr varScale="1">
        <p:scale>
          <a:sx n="65" d="100"/>
          <a:sy n="65" d="100"/>
        </p:scale>
        <p:origin x="389"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654"/>
    </p:cViewPr>
  </p:sorterViewPr>
  <p:notesViewPr>
    <p:cSldViewPr>
      <p:cViewPr varScale="1">
        <p:scale>
          <a:sx n="45" d="100"/>
          <a:sy n="45" d="100"/>
        </p:scale>
        <p:origin x="2050"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Jianwei" userId="a9adc4b8-c48f-4695-ba31-44e2f6e8bd84" providerId="ADAL" clId="{473C4607-4E58-42A0-88A3-9990AE24A0EE}"/>
    <pc:docChg chg="addSld modSld">
      <pc:chgData name="Lai, Jianwei" userId="a9adc4b8-c48f-4695-ba31-44e2f6e8bd84" providerId="ADAL" clId="{473C4607-4E58-42A0-88A3-9990AE24A0EE}" dt="2022-08-29T15:13:45.101" v="8" actId="20577"/>
      <pc:docMkLst>
        <pc:docMk/>
      </pc:docMkLst>
      <pc:sldChg chg="modNotesTx">
        <pc:chgData name="Lai, Jianwei" userId="a9adc4b8-c48f-4695-ba31-44e2f6e8bd84" providerId="ADAL" clId="{473C4607-4E58-42A0-88A3-9990AE24A0EE}" dt="2022-08-29T15:13:45.101" v="8" actId="20577"/>
        <pc:sldMkLst>
          <pc:docMk/>
          <pc:sldMk cId="3906196854" sldId="327"/>
        </pc:sldMkLst>
      </pc:sldChg>
      <pc:sldChg chg="modSp new mod">
        <pc:chgData name="Lai, Jianwei" userId="a9adc4b8-c48f-4695-ba31-44e2f6e8bd84" providerId="ADAL" clId="{473C4607-4E58-42A0-88A3-9990AE24A0EE}" dt="2022-08-29T15:11:56.647" v="6" actId="404"/>
        <pc:sldMkLst>
          <pc:docMk/>
          <pc:sldMk cId="628844582" sldId="408"/>
        </pc:sldMkLst>
        <pc:spChg chg="mod">
          <ac:chgData name="Lai, Jianwei" userId="a9adc4b8-c48f-4695-ba31-44e2f6e8bd84" providerId="ADAL" clId="{473C4607-4E58-42A0-88A3-9990AE24A0EE}" dt="2022-08-29T15:11:40.696" v="2"/>
          <ac:spMkLst>
            <pc:docMk/>
            <pc:sldMk cId="628844582" sldId="408"/>
            <ac:spMk id="2" creationId="{25754055-0482-4385-A35E-DB7A4C35E710}"/>
          </ac:spMkLst>
        </pc:spChg>
        <pc:spChg chg="mod">
          <ac:chgData name="Lai, Jianwei" userId="a9adc4b8-c48f-4695-ba31-44e2f6e8bd84" providerId="ADAL" clId="{473C4607-4E58-42A0-88A3-9990AE24A0EE}" dt="2022-08-29T15:11:56.647" v="6" actId="404"/>
          <ac:spMkLst>
            <pc:docMk/>
            <pc:sldMk cId="628844582" sldId="408"/>
            <ac:spMk id="3" creationId="{4F0B10D7-B96E-4E39-A267-2A2981F4ADF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806944-1954-4A90-AC34-69BE94CAB66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91F4A27E-0F0A-4EF1-9F21-E55E0AC7DCC5}">
      <dgm:prSet phldrT="[Text]"/>
      <dgm:spPr/>
      <dgm:t>
        <a:bodyPr/>
        <a:lstStyle/>
        <a:p>
          <a:r>
            <a:rPr lang="en-US" dirty="0"/>
            <a:t>Interaction Design Approaches</a:t>
          </a:r>
        </a:p>
      </dgm:t>
    </dgm:pt>
    <dgm:pt modelId="{5E1F345B-4D7A-4F51-99AE-444B466DB68E}" type="parTrans" cxnId="{7306B864-3BE4-4028-8B1D-DF434DBECE41}">
      <dgm:prSet/>
      <dgm:spPr/>
      <dgm:t>
        <a:bodyPr/>
        <a:lstStyle/>
        <a:p>
          <a:endParaRPr lang="en-US"/>
        </a:p>
      </dgm:t>
    </dgm:pt>
    <dgm:pt modelId="{BFA1E292-A15C-4B92-8337-9FAE8C58D5B3}" type="sibTrans" cxnId="{7306B864-3BE4-4028-8B1D-DF434DBECE41}">
      <dgm:prSet/>
      <dgm:spPr/>
      <dgm:t>
        <a:bodyPr/>
        <a:lstStyle/>
        <a:p>
          <a:endParaRPr lang="en-US"/>
        </a:p>
      </dgm:t>
    </dgm:pt>
    <dgm:pt modelId="{E42BFE22-F0DE-42CF-B216-402BF64BA2BB}">
      <dgm:prSet phldrT="[Text]"/>
      <dgm:spPr/>
      <dgm:t>
        <a:bodyPr/>
        <a:lstStyle/>
        <a:p>
          <a:r>
            <a:rPr lang="en-US" dirty="0"/>
            <a:t>User Centered</a:t>
          </a:r>
        </a:p>
      </dgm:t>
    </dgm:pt>
    <dgm:pt modelId="{09B4E6AD-EF5A-48D9-9066-7B168BA5E198}" type="parTrans" cxnId="{E1289902-F768-4449-8697-71C386468BA5}">
      <dgm:prSet/>
      <dgm:spPr/>
      <dgm:t>
        <a:bodyPr/>
        <a:lstStyle/>
        <a:p>
          <a:endParaRPr lang="en-US"/>
        </a:p>
      </dgm:t>
    </dgm:pt>
    <dgm:pt modelId="{3E2F4F3C-D476-495C-B2B5-09C2D3A53C86}" type="sibTrans" cxnId="{E1289902-F768-4449-8697-71C386468BA5}">
      <dgm:prSet/>
      <dgm:spPr/>
      <dgm:t>
        <a:bodyPr/>
        <a:lstStyle/>
        <a:p>
          <a:endParaRPr lang="en-US"/>
        </a:p>
      </dgm:t>
    </dgm:pt>
    <dgm:pt modelId="{668E68B4-CC52-488C-A7C3-4E64F5133828}">
      <dgm:prSet phldrT="[Text]"/>
      <dgm:spPr/>
      <dgm:t>
        <a:bodyPr/>
        <a:lstStyle/>
        <a:p>
          <a:r>
            <a:rPr lang="en-US" dirty="0"/>
            <a:t>Activity Centered</a:t>
          </a:r>
        </a:p>
      </dgm:t>
    </dgm:pt>
    <dgm:pt modelId="{7E954DC0-C896-44A1-A9AF-08ED74B160AB}" type="parTrans" cxnId="{00ED7EBA-D12D-4B36-BADA-25B513946EF4}">
      <dgm:prSet/>
      <dgm:spPr/>
      <dgm:t>
        <a:bodyPr/>
        <a:lstStyle/>
        <a:p>
          <a:endParaRPr lang="en-US"/>
        </a:p>
      </dgm:t>
    </dgm:pt>
    <dgm:pt modelId="{8C809D72-0624-4785-8D97-3C8C0A8C460A}" type="sibTrans" cxnId="{00ED7EBA-D12D-4B36-BADA-25B513946EF4}">
      <dgm:prSet/>
      <dgm:spPr/>
      <dgm:t>
        <a:bodyPr/>
        <a:lstStyle/>
        <a:p>
          <a:endParaRPr lang="en-US"/>
        </a:p>
      </dgm:t>
    </dgm:pt>
    <dgm:pt modelId="{D3C66077-43E3-456C-9C47-62FF82AEB2E4}">
      <dgm:prSet phldrT="[Text]"/>
      <dgm:spPr/>
      <dgm:t>
        <a:bodyPr/>
        <a:lstStyle/>
        <a:p>
          <a:r>
            <a:rPr lang="en-US" dirty="0"/>
            <a:t>Systems Design</a:t>
          </a:r>
        </a:p>
      </dgm:t>
    </dgm:pt>
    <dgm:pt modelId="{52D4A07D-4607-4118-BA8B-DC570A6EA10B}" type="parTrans" cxnId="{BE94F504-5875-430D-B45F-8CEE75C99893}">
      <dgm:prSet/>
      <dgm:spPr/>
      <dgm:t>
        <a:bodyPr/>
        <a:lstStyle/>
        <a:p>
          <a:endParaRPr lang="en-US"/>
        </a:p>
      </dgm:t>
    </dgm:pt>
    <dgm:pt modelId="{1B8A5451-19C1-4064-96FF-27722DE391AF}" type="sibTrans" cxnId="{BE94F504-5875-430D-B45F-8CEE75C99893}">
      <dgm:prSet/>
      <dgm:spPr/>
      <dgm:t>
        <a:bodyPr/>
        <a:lstStyle/>
        <a:p>
          <a:endParaRPr lang="en-US"/>
        </a:p>
      </dgm:t>
    </dgm:pt>
    <dgm:pt modelId="{75C418BE-966F-4B22-A3A5-2DD5B7CC4855}">
      <dgm:prSet phldrT="[Text]"/>
      <dgm:spPr/>
      <dgm:t>
        <a:bodyPr/>
        <a:lstStyle/>
        <a:p>
          <a:r>
            <a:rPr lang="en-US" dirty="0"/>
            <a:t>Genius Design</a:t>
          </a:r>
        </a:p>
      </dgm:t>
    </dgm:pt>
    <dgm:pt modelId="{40CBF8FD-E865-4C4B-AA93-E5059B0396C7}" type="parTrans" cxnId="{AA8EAF9D-99D7-40CB-9251-BB82F07C7732}">
      <dgm:prSet/>
      <dgm:spPr/>
      <dgm:t>
        <a:bodyPr/>
        <a:lstStyle/>
        <a:p>
          <a:endParaRPr lang="en-US"/>
        </a:p>
      </dgm:t>
    </dgm:pt>
    <dgm:pt modelId="{4786FD91-1F64-407D-AB52-C1499BEA4AF7}" type="sibTrans" cxnId="{AA8EAF9D-99D7-40CB-9251-BB82F07C7732}">
      <dgm:prSet/>
      <dgm:spPr/>
      <dgm:t>
        <a:bodyPr/>
        <a:lstStyle/>
        <a:p>
          <a:endParaRPr lang="en-US"/>
        </a:p>
      </dgm:t>
    </dgm:pt>
    <dgm:pt modelId="{38B25306-F1ED-48AC-B198-207DE6D43A13}" type="pres">
      <dgm:prSet presAssocID="{2B806944-1954-4A90-AC34-69BE94CAB665}" presName="composite" presStyleCnt="0">
        <dgm:presLayoutVars>
          <dgm:chMax val="1"/>
          <dgm:dir/>
          <dgm:resizeHandles val="exact"/>
        </dgm:presLayoutVars>
      </dgm:prSet>
      <dgm:spPr/>
    </dgm:pt>
    <dgm:pt modelId="{1A583F2A-D1C8-4EF2-9DDC-5C6DAAEDDA1D}" type="pres">
      <dgm:prSet presAssocID="{2B806944-1954-4A90-AC34-69BE94CAB665}" presName="radial" presStyleCnt="0">
        <dgm:presLayoutVars>
          <dgm:animLvl val="ctr"/>
        </dgm:presLayoutVars>
      </dgm:prSet>
      <dgm:spPr/>
    </dgm:pt>
    <dgm:pt modelId="{D544FF41-A20A-4048-BA21-E6A0A401C26A}" type="pres">
      <dgm:prSet presAssocID="{91F4A27E-0F0A-4EF1-9F21-E55E0AC7DCC5}" presName="centerShape" presStyleLbl="vennNode1" presStyleIdx="0" presStyleCnt="5"/>
      <dgm:spPr/>
    </dgm:pt>
    <dgm:pt modelId="{1C1E69FA-7DBA-40E0-9D04-6FDE23A4BDB5}" type="pres">
      <dgm:prSet presAssocID="{E42BFE22-F0DE-42CF-B216-402BF64BA2BB}" presName="node" presStyleLbl="vennNode1" presStyleIdx="1" presStyleCnt="5">
        <dgm:presLayoutVars>
          <dgm:bulletEnabled val="1"/>
        </dgm:presLayoutVars>
      </dgm:prSet>
      <dgm:spPr/>
    </dgm:pt>
    <dgm:pt modelId="{EF54E085-4E33-4EDE-BC19-2A272E702388}" type="pres">
      <dgm:prSet presAssocID="{668E68B4-CC52-488C-A7C3-4E64F5133828}" presName="node" presStyleLbl="vennNode1" presStyleIdx="2" presStyleCnt="5">
        <dgm:presLayoutVars>
          <dgm:bulletEnabled val="1"/>
        </dgm:presLayoutVars>
      </dgm:prSet>
      <dgm:spPr/>
    </dgm:pt>
    <dgm:pt modelId="{CE00B6CC-4964-464C-B8AE-FA336AA68416}" type="pres">
      <dgm:prSet presAssocID="{D3C66077-43E3-456C-9C47-62FF82AEB2E4}" presName="node" presStyleLbl="vennNode1" presStyleIdx="3" presStyleCnt="5">
        <dgm:presLayoutVars>
          <dgm:bulletEnabled val="1"/>
        </dgm:presLayoutVars>
      </dgm:prSet>
      <dgm:spPr/>
    </dgm:pt>
    <dgm:pt modelId="{591FA2A8-A7FD-434B-AF7D-51C49636D8CE}" type="pres">
      <dgm:prSet presAssocID="{75C418BE-966F-4B22-A3A5-2DD5B7CC4855}" presName="node" presStyleLbl="vennNode1" presStyleIdx="4" presStyleCnt="5">
        <dgm:presLayoutVars>
          <dgm:bulletEnabled val="1"/>
        </dgm:presLayoutVars>
      </dgm:prSet>
      <dgm:spPr/>
    </dgm:pt>
  </dgm:ptLst>
  <dgm:cxnLst>
    <dgm:cxn modelId="{E1289902-F768-4449-8697-71C386468BA5}" srcId="{91F4A27E-0F0A-4EF1-9F21-E55E0AC7DCC5}" destId="{E42BFE22-F0DE-42CF-B216-402BF64BA2BB}" srcOrd="0" destOrd="0" parTransId="{09B4E6AD-EF5A-48D9-9066-7B168BA5E198}" sibTransId="{3E2F4F3C-D476-495C-B2B5-09C2D3A53C86}"/>
    <dgm:cxn modelId="{1CCF9103-305A-4887-9542-73C588FCF037}" type="presOf" srcId="{668E68B4-CC52-488C-A7C3-4E64F5133828}" destId="{EF54E085-4E33-4EDE-BC19-2A272E702388}" srcOrd="0" destOrd="0" presId="urn:microsoft.com/office/officeart/2005/8/layout/radial3"/>
    <dgm:cxn modelId="{BE94F504-5875-430D-B45F-8CEE75C99893}" srcId="{91F4A27E-0F0A-4EF1-9F21-E55E0AC7DCC5}" destId="{D3C66077-43E3-456C-9C47-62FF82AEB2E4}" srcOrd="2" destOrd="0" parTransId="{52D4A07D-4607-4118-BA8B-DC570A6EA10B}" sibTransId="{1B8A5451-19C1-4064-96FF-27722DE391AF}"/>
    <dgm:cxn modelId="{901A4A38-F3AF-4014-B9B2-A2C99CA70163}" type="presOf" srcId="{D3C66077-43E3-456C-9C47-62FF82AEB2E4}" destId="{CE00B6CC-4964-464C-B8AE-FA336AA68416}" srcOrd="0" destOrd="0" presId="urn:microsoft.com/office/officeart/2005/8/layout/radial3"/>
    <dgm:cxn modelId="{41162644-D805-43CA-966C-31E8A88FCE60}" type="presOf" srcId="{2B806944-1954-4A90-AC34-69BE94CAB665}" destId="{38B25306-F1ED-48AC-B198-207DE6D43A13}" srcOrd="0" destOrd="0" presId="urn:microsoft.com/office/officeart/2005/8/layout/radial3"/>
    <dgm:cxn modelId="{7306B864-3BE4-4028-8B1D-DF434DBECE41}" srcId="{2B806944-1954-4A90-AC34-69BE94CAB665}" destId="{91F4A27E-0F0A-4EF1-9F21-E55E0AC7DCC5}" srcOrd="0" destOrd="0" parTransId="{5E1F345B-4D7A-4F51-99AE-444B466DB68E}" sibTransId="{BFA1E292-A15C-4B92-8337-9FAE8C58D5B3}"/>
    <dgm:cxn modelId="{7064E788-E0DE-4B79-918F-0009C3387919}" type="presOf" srcId="{91F4A27E-0F0A-4EF1-9F21-E55E0AC7DCC5}" destId="{D544FF41-A20A-4048-BA21-E6A0A401C26A}" srcOrd="0" destOrd="0" presId="urn:microsoft.com/office/officeart/2005/8/layout/radial3"/>
    <dgm:cxn modelId="{AA8EAF9D-99D7-40CB-9251-BB82F07C7732}" srcId="{91F4A27E-0F0A-4EF1-9F21-E55E0AC7DCC5}" destId="{75C418BE-966F-4B22-A3A5-2DD5B7CC4855}" srcOrd="3" destOrd="0" parTransId="{40CBF8FD-E865-4C4B-AA93-E5059B0396C7}" sibTransId="{4786FD91-1F64-407D-AB52-C1499BEA4AF7}"/>
    <dgm:cxn modelId="{00ED7EBA-D12D-4B36-BADA-25B513946EF4}" srcId="{91F4A27E-0F0A-4EF1-9F21-E55E0AC7DCC5}" destId="{668E68B4-CC52-488C-A7C3-4E64F5133828}" srcOrd="1" destOrd="0" parTransId="{7E954DC0-C896-44A1-A9AF-08ED74B160AB}" sibTransId="{8C809D72-0624-4785-8D97-3C8C0A8C460A}"/>
    <dgm:cxn modelId="{BA4EE6C7-1D05-4AE8-B9A1-881A45F3179D}" type="presOf" srcId="{E42BFE22-F0DE-42CF-B216-402BF64BA2BB}" destId="{1C1E69FA-7DBA-40E0-9D04-6FDE23A4BDB5}" srcOrd="0" destOrd="0" presId="urn:microsoft.com/office/officeart/2005/8/layout/radial3"/>
    <dgm:cxn modelId="{5BBA2AEB-91F8-4ADF-88F0-A2B005AE61D7}" type="presOf" srcId="{75C418BE-966F-4B22-A3A5-2DD5B7CC4855}" destId="{591FA2A8-A7FD-434B-AF7D-51C49636D8CE}" srcOrd="0" destOrd="0" presId="urn:microsoft.com/office/officeart/2005/8/layout/radial3"/>
    <dgm:cxn modelId="{1B52301C-8170-4D59-A104-2F508D54120C}" type="presParOf" srcId="{38B25306-F1ED-48AC-B198-207DE6D43A13}" destId="{1A583F2A-D1C8-4EF2-9DDC-5C6DAAEDDA1D}" srcOrd="0" destOrd="0" presId="urn:microsoft.com/office/officeart/2005/8/layout/radial3"/>
    <dgm:cxn modelId="{390C6347-AE90-49D8-A345-77CB8C34D974}" type="presParOf" srcId="{1A583F2A-D1C8-4EF2-9DDC-5C6DAAEDDA1D}" destId="{D544FF41-A20A-4048-BA21-E6A0A401C26A}" srcOrd="0" destOrd="0" presId="urn:microsoft.com/office/officeart/2005/8/layout/radial3"/>
    <dgm:cxn modelId="{E821AFE3-0ACD-4A4A-B240-F87156382BBF}" type="presParOf" srcId="{1A583F2A-D1C8-4EF2-9DDC-5C6DAAEDDA1D}" destId="{1C1E69FA-7DBA-40E0-9D04-6FDE23A4BDB5}" srcOrd="1" destOrd="0" presId="urn:microsoft.com/office/officeart/2005/8/layout/radial3"/>
    <dgm:cxn modelId="{DE22B637-C57F-47B0-98C7-BC2EA215BECB}" type="presParOf" srcId="{1A583F2A-D1C8-4EF2-9DDC-5C6DAAEDDA1D}" destId="{EF54E085-4E33-4EDE-BC19-2A272E702388}" srcOrd="2" destOrd="0" presId="urn:microsoft.com/office/officeart/2005/8/layout/radial3"/>
    <dgm:cxn modelId="{DAF3D536-F51D-4B95-90A4-47A1A6C220DD}" type="presParOf" srcId="{1A583F2A-D1C8-4EF2-9DDC-5C6DAAEDDA1D}" destId="{CE00B6CC-4964-464C-B8AE-FA336AA68416}" srcOrd="3" destOrd="0" presId="urn:microsoft.com/office/officeart/2005/8/layout/radial3"/>
    <dgm:cxn modelId="{32DF11EA-204C-424A-8FF0-B8FBED490EB8}" type="presParOf" srcId="{1A583F2A-D1C8-4EF2-9DDC-5C6DAAEDDA1D}" destId="{591FA2A8-A7FD-434B-AF7D-51C49636D8CE}"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4FF41-A20A-4048-BA21-E6A0A401C26A}">
      <dsp:nvSpPr>
        <dsp:cNvPr id="0" name=""/>
        <dsp:cNvSpPr/>
      </dsp:nvSpPr>
      <dsp:spPr>
        <a:xfrm>
          <a:off x="1576580" y="742686"/>
          <a:ext cx="1850201" cy="185020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Interaction Design Approaches</a:t>
          </a:r>
        </a:p>
      </dsp:txBody>
      <dsp:txXfrm>
        <a:off x="1847536" y="1013642"/>
        <a:ext cx="1308289" cy="1308289"/>
      </dsp:txXfrm>
    </dsp:sp>
    <dsp:sp modelId="{1C1E69FA-7DBA-40E0-9D04-6FDE23A4BDB5}">
      <dsp:nvSpPr>
        <dsp:cNvPr id="0" name=""/>
        <dsp:cNvSpPr/>
      </dsp:nvSpPr>
      <dsp:spPr>
        <a:xfrm>
          <a:off x="2039130" y="330"/>
          <a:ext cx="925100" cy="92510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Centered</a:t>
          </a:r>
        </a:p>
      </dsp:txBody>
      <dsp:txXfrm>
        <a:off x="2174608" y="135808"/>
        <a:ext cx="654144" cy="654144"/>
      </dsp:txXfrm>
    </dsp:sp>
    <dsp:sp modelId="{EF54E085-4E33-4EDE-BC19-2A272E702388}">
      <dsp:nvSpPr>
        <dsp:cNvPr id="0" name=""/>
        <dsp:cNvSpPr/>
      </dsp:nvSpPr>
      <dsp:spPr>
        <a:xfrm>
          <a:off x="3244037" y="1205237"/>
          <a:ext cx="925100" cy="92510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Activity Centered</a:t>
          </a:r>
        </a:p>
      </dsp:txBody>
      <dsp:txXfrm>
        <a:off x="3379515" y="1340715"/>
        <a:ext cx="654144" cy="654144"/>
      </dsp:txXfrm>
    </dsp:sp>
    <dsp:sp modelId="{CE00B6CC-4964-464C-B8AE-FA336AA68416}">
      <dsp:nvSpPr>
        <dsp:cNvPr id="0" name=""/>
        <dsp:cNvSpPr/>
      </dsp:nvSpPr>
      <dsp:spPr>
        <a:xfrm>
          <a:off x="2039130" y="2410143"/>
          <a:ext cx="925100" cy="92510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Systems Design</a:t>
          </a:r>
        </a:p>
      </dsp:txBody>
      <dsp:txXfrm>
        <a:off x="2174608" y="2545621"/>
        <a:ext cx="654144" cy="654144"/>
      </dsp:txXfrm>
    </dsp:sp>
    <dsp:sp modelId="{591FA2A8-A7FD-434B-AF7D-51C49636D8CE}">
      <dsp:nvSpPr>
        <dsp:cNvPr id="0" name=""/>
        <dsp:cNvSpPr/>
      </dsp:nvSpPr>
      <dsp:spPr>
        <a:xfrm>
          <a:off x="834223" y="1205237"/>
          <a:ext cx="925100" cy="92510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Genius Design</a:t>
          </a:r>
        </a:p>
      </dsp:txBody>
      <dsp:txXfrm>
        <a:off x="969701" y="1340715"/>
        <a:ext cx="654144" cy="6541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292253-A61F-4E9B-B38C-FFF4F3D75903}" type="datetimeFigureOut">
              <a:rPr lang="en-US" smtClean="0"/>
              <a:t>10/19/2022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EB6B6F-FD46-40A3-8AF3-08524EDB06DB}" type="slidenum">
              <a:rPr lang="en-US" smtClean="0"/>
              <a:t>‹#›</a:t>
            </a:fld>
            <a:endParaRPr lang="en-US"/>
          </a:p>
        </p:txBody>
      </p:sp>
    </p:spTree>
    <p:extLst>
      <p:ext uri="{BB962C8B-B14F-4D97-AF65-F5344CB8AC3E}">
        <p14:creationId xmlns:p14="http://schemas.microsoft.com/office/powerpoint/2010/main" val="379003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GB"/>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GB"/>
          </a:p>
        </p:txBody>
      </p:sp>
      <p:sp>
        <p:nvSpPr>
          <p:cNvPr id="460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GB"/>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B3E9A95-2F1B-4E65-B5B3-8A7FB487D4F1}" type="slidenum">
              <a:rPr lang="en-GB"/>
              <a:pPr>
                <a:defRPr/>
              </a:pPr>
              <a:t>‹#›</a:t>
            </a:fld>
            <a:endParaRPr lang="en-GB"/>
          </a:p>
        </p:txBody>
      </p:sp>
    </p:spTree>
    <p:extLst>
      <p:ext uri="{BB962C8B-B14F-4D97-AF65-F5344CB8AC3E}">
        <p14:creationId xmlns:p14="http://schemas.microsoft.com/office/powerpoint/2010/main" val="17803782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teraction-design.org/literature/topics/fri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User_centered_desig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1</a:t>
            </a:fld>
            <a:endParaRPr lang="en-GB" dirty="0"/>
          </a:p>
        </p:txBody>
      </p:sp>
    </p:spTree>
    <p:extLst>
      <p:ext uri="{BB962C8B-B14F-4D97-AF65-F5344CB8AC3E}">
        <p14:creationId xmlns:p14="http://schemas.microsoft.com/office/powerpoint/2010/main" val="3753937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Setting a quiz on </a:t>
            </a:r>
            <a:r>
              <a:rPr lang="en-US" dirty="0" err="1"/>
              <a:t>reggienet</a:t>
            </a:r>
            <a:r>
              <a:rPr lang="en-US" baseline="0" dirty="0"/>
              <a:t>?</a:t>
            </a:r>
          </a:p>
          <a:p>
            <a:endParaRPr lang="en-US" baseline="0" dirty="0"/>
          </a:p>
          <a:p>
            <a:r>
              <a:rPr lang="en-US" baseline="0" dirty="0"/>
              <a:t>Who are the users?</a:t>
            </a:r>
          </a:p>
          <a:p>
            <a:r>
              <a:rPr lang="en-US" baseline="0" dirty="0"/>
              <a:t>How to test the system?</a:t>
            </a:r>
          </a:p>
          <a:p>
            <a:r>
              <a:rPr lang="en-US" baseline="0" dirty="0"/>
              <a:t>If I designed a version to improve it? How to test a new version?</a:t>
            </a:r>
            <a:endParaRPr lang="en-US" dirty="0"/>
          </a:p>
          <a:p>
            <a:endParaRPr lang="en-US" dirty="0"/>
          </a:p>
          <a:p>
            <a:r>
              <a:rPr lang="en-US" dirty="0"/>
              <a:t>This means first understanding who the users will be by directly studying their cognitive, behavioral, anthropomorphic, and attitudinal characteristics. This required observing users doing their normal tasks, studying the nature of those tasks, and then involving users in the design process. </a:t>
            </a:r>
          </a:p>
          <a:p>
            <a:endParaRPr lang="en-US" dirty="0"/>
          </a:p>
          <a:p>
            <a:r>
              <a:rPr lang="en-US" dirty="0"/>
              <a:t>Early in development, the reactions and performance of intended users to printed scenarios, manuals, etc. is observed and measured. Later on, users interact with simulations and prototypes and their performance and reactions are observed, recorded, and analyzed.</a:t>
            </a:r>
          </a:p>
          <a:p>
            <a:endParaRPr lang="en-US" dirty="0"/>
          </a:p>
          <a:p>
            <a:r>
              <a:rPr lang="en-US" dirty="0"/>
              <a:t>Iterative design. When problems are found in user testing, they are fixed and then more tests and observations are carried out to see the effects of the fixes. This means that design and development is iterative, with cycles of "design, test, measure, and redesign" being repeated as often as necessary.</a:t>
            </a:r>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15</a:t>
            </a:fld>
            <a:endParaRPr lang="en-GB"/>
          </a:p>
        </p:txBody>
      </p:sp>
    </p:spTree>
    <p:extLst>
      <p:ext uri="{BB962C8B-B14F-4D97-AF65-F5344CB8AC3E}">
        <p14:creationId xmlns:p14="http://schemas.microsoft.com/office/powerpoint/2010/main" val="111493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16</a:t>
            </a:fld>
            <a:endParaRPr lang="en-GB"/>
          </a:p>
        </p:txBody>
      </p:sp>
    </p:spTree>
    <p:extLst>
      <p:ext uri="{BB962C8B-B14F-4D97-AF65-F5344CB8AC3E}">
        <p14:creationId xmlns:p14="http://schemas.microsoft.com/office/powerpoint/2010/main" val="9604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20</a:t>
            </a:fld>
            <a:endParaRPr lang="en-GB"/>
          </a:p>
        </p:txBody>
      </p:sp>
    </p:spTree>
    <p:extLst>
      <p:ext uri="{BB962C8B-B14F-4D97-AF65-F5344CB8AC3E}">
        <p14:creationId xmlns:p14="http://schemas.microsoft.com/office/powerpoint/2010/main" val="1944481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7CE1AED6-CBFD-45E3-948D-1BA2DEF6855F}" type="slidenum">
              <a:rPr lang="en-GB" smtClean="0"/>
              <a:pPr eaLnBrk="1" hangingPunct="1"/>
              <a:t>24</a:t>
            </a:fld>
            <a:endParaRPr lang="en-GB"/>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a:fld id="{B217631A-07C8-489B-B383-E22FFB7A6047}" type="slidenum">
              <a:rPr lang="en-US" sz="1200">
                <a:latin typeface="Times" charset="0"/>
              </a:rPr>
              <a:pPr algn="r"/>
              <a:t>24</a:t>
            </a:fld>
            <a:endParaRPr lang="en-US" sz="1200">
              <a:latin typeface="Times" charset="0"/>
            </a:endParaRPr>
          </a:p>
        </p:txBody>
      </p:sp>
      <p:sp>
        <p:nvSpPr>
          <p:cNvPr id="67588" name="Rectangle 2"/>
          <p:cNvSpPr>
            <a:spLocks noGrp="1" noRot="1" noChangeAspect="1" noChangeArrowheads="1" noTextEdit="1"/>
          </p:cNvSpPr>
          <p:nvPr>
            <p:ph type="sldImg"/>
          </p:nvPr>
        </p:nvSpPr>
        <p:spPr>
          <a:xfrm>
            <a:off x="381000" y="685800"/>
            <a:ext cx="6096000" cy="3429000"/>
          </a:xfrm>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774232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26</a:t>
            </a:fld>
            <a:endParaRPr lang="en-GB"/>
          </a:p>
        </p:txBody>
      </p:sp>
    </p:spTree>
    <p:extLst>
      <p:ext uri="{BB962C8B-B14F-4D97-AF65-F5344CB8AC3E}">
        <p14:creationId xmlns:p14="http://schemas.microsoft.com/office/powerpoint/2010/main" val="311390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27</a:t>
            </a:fld>
            <a:endParaRPr lang="en-GB"/>
          </a:p>
        </p:txBody>
      </p:sp>
    </p:spTree>
    <p:extLst>
      <p:ext uri="{BB962C8B-B14F-4D97-AF65-F5344CB8AC3E}">
        <p14:creationId xmlns:p14="http://schemas.microsoft.com/office/powerpoint/2010/main" val="46924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If I tell them that I recently ordered a steak at a restaurant, they might assume that I was met at the door by a host or hostess, seated, and presented with a menu. They assume these details, and others, that I never actually mentioned because they have a mental model of how restaurants operate. To illustrate the consequences of having a mismatched mental model, I describe a person who goes into a buffet restaurant and waits for someone to take their order. The person’s mental model of how that restaurant operates doesn’t match the actual situation, and he would experience confusion and frustration until he modified his original model to include buffets.</a:t>
            </a:r>
            <a:endParaRPr lang="en-US" dirty="0"/>
          </a:p>
          <a:p>
            <a:endParaRPr lang="en-US" dirty="0"/>
          </a:p>
        </p:txBody>
      </p:sp>
      <p:sp>
        <p:nvSpPr>
          <p:cNvPr id="4" name="Slide Number Placeholder 3"/>
          <p:cNvSpPr>
            <a:spLocks noGrp="1"/>
          </p:cNvSpPr>
          <p:nvPr>
            <p:ph type="sldNum" sz="quarter" idx="10"/>
          </p:nvPr>
        </p:nvSpPr>
        <p:spPr/>
        <p:txBody>
          <a:bodyPr/>
          <a:lstStyle/>
          <a:p>
            <a:fld id="{EFF56270-782D-4B4E-BDDD-EFE92E35A50B}" type="slidenum">
              <a:rPr lang="en-US" smtClean="0"/>
              <a:t>28</a:t>
            </a:fld>
            <a:endParaRPr lang="en-US"/>
          </a:p>
        </p:txBody>
      </p:sp>
    </p:spTree>
    <p:extLst>
      <p:ext uri="{BB962C8B-B14F-4D97-AF65-F5344CB8AC3E}">
        <p14:creationId xmlns:p14="http://schemas.microsoft.com/office/powerpoint/2010/main" val="1539592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Bad conceptual model</a:t>
            </a:r>
          </a:p>
          <a:p>
            <a:r>
              <a:rPr lang="en-US" dirty="0"/>
              <a:t>What does 4 and 2 mean?</a:t>
            </a:r>
          </a:p>
        </p:txBody>
      </p:sp>
      <p:sp>
        <p:nvSpPr>
          <p:cNvPr id="4" name="Slide Number Placeholder 3"/>
          <p:cNvSpPr>
            <a:spLocks noGrp="1"/>
          </p:cNvSpPr>
          <p:nvPr>
            <p:ph type="sldNum" sz="quarter" idx="10"/>
          </p:nvPr>
        </p:nvSpPr>
        <p:spPr/>
        <p:txBody>
          <a:bodyPr/>
          <a:lstStyle/>
          <a:p>
            <a:fld id="{EFF56270-782D-4B4E-BDDD-EFE92E35A50B}" type="slidenum">
              <a:rPr lang="en-US" smtClean="0"/>
              <a:t>29</a:t>
            </a:fld>
            <a:endParaRPr lang="en-US"/>
          </a:p>
        </p:txBody>
      </p:sp>
    </p:spTree>
    <p:extLst>
      <p:ext uri="{BB962C8B-B14F-4D97-AF65-F5344CB8AC3E}">
        <p14:creationId xmlns:p14="http://schemas.microsoft.com/office/powerpoint/2010/main" val="1982757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conceptual model</a:t>
            </a:r>
          </a:p>
          <a:p>
            <a:endParaRPr lang="en-US" dirty="0"/>
          </a:p>
        </p:txBody>
      </p:sp>
      <p:sp>
        <p:nvSpPr>
          <p:cNvPr id="4" name="Slide Number Placeholder 3"/>
          <p:cNvSpPr>
            <a:spLocks noGrp="1"/>
          </p:cNvSpPr>
          <p:nvPr>
            <p:ph type="sldNum" sz="quarter" idx="10"/>
          </p:nvPr>
        </p:nvSpPr>
        <p:spPr/>
        <p:txBody>
          <a:bodyPr/>
          <a:lstStyle/>
          <a:p>
            <a:fld id="{EFF56270-782D-4B4E-BDDD-EFE92E35A50B}" type="slidenum">
              <a:rPr lang="en-US" smtClean="0"/>
              <a:t>30</a:t>
            </a:fld>
            <a:endParaRPr lang="en-US"/>
          </a:p>
        </p:txBody>
      </p:sp>
    </p:spTree>
    <p:extLst>
      <p:ext uri="{BB962C8B-B14F-4D97-AF65-F5344CB8AC3E}">
        <p14:creationId xmlns:p14="http://schemas.microsoft.com/office/powerpoint/2010/main" val="1522977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28690-80F4-4A82-AB67-C4C93F07444A}" type="slidenum">
              <a:rPr lang="en-US" altLang="en-US"/>
              <a:pPr/>
              <a:t>31</a:t>
            </a:fld>
            <a:endParaRPr lang="en-US" alt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r>
              <a:rPr lang="en-US" altLang="en-US" dirty="0"/>
              <a:t>Allison</a:t>
            </a:r>
          </a:p>
          <a:p>
            <a:r>
              <a:rPr lang="en-US" altLang="en-US" dirty="0"/>
              <a:t>* Talk to and observe users</a:t>
            </a:r>
          </a:p>
          <a:p>
            <a:pPr>
              <a:buFontTx/>
              <a:buChar char="•"/>
            </a:pPr>
            <a:r>
              <a:rPr lang="en-US" altLang="en-US" dirty="0"/>
              <a:t>Survey – Good technique for gathering less specific more quantitative data from large number of users.</a:t>
            </a:r>
          </a:p>
          <a:p>
            <a:pPr>
              <a:buFontTx/>
              <a:buNone/>
            </a:pPr>
            <a:endParaRPr lang="en-US" altLang="en-US" dirty="0"/>
          </a:p>
          <a:p>
            <a:pPr>
              <a:buFontTx/>
              <a:buChar char="•"/>
            </a:pPr>
            <a:r>
              <a:rPr lang="en-US" altLang="en-US" dirty="0"/>
              <a:t>Interview - Structured and/or open-ended, Talk to actual end users-t</a:t>
            </a:r>
            <a:r>
              <a:rPr lang="en-US" altLang="en-US" sz="1400" dirty="0"/>
              <a:t>hey are usually not the project sponsors. </a:t>
            </a:r>
            <a:r>
              <a:rPr lang="en-US" altLang="en-US" dirty="0"/>
              <a:t>Encourage interviewee to speak freely and give you honest answers and feedback to determine their needs, goals &amp; tasks.</a:t>
            </a:r>
          </a:p>
          <a:p>
            <a:pPr>
              <a:buFontTx/>
              <a:buNone/>
            </a:pPr>
            <a:endParaRPr lang="en-US" altLang="en-US" dirty="0"/>
          </a:p>
          <a:p>
            <a:pPr>
              <a:buFontTx/>
              <a:buChar char="•"/>
            </a:pPr>
            <a:r>
              <a:rPr lang="en-US" altLang="en-US" dirty="0"/>
              <a:t>Focus group – a group of potential users or stakeholders in a product who are brought together to gather information as input to the design process.</a:t>
            </a:r>
          </a:p>
          <a:p>
            <a:pPr>
              <a:buFontTx/>
              <a:buNone/>
            </a:pPr>
            <a:endParaRPr lang="en-US" altLang="en-US" dirty="0"/>
          </a:p>
          <a:p>
            <a:pPr>
              <a:buFontTx/>
              <a:buChar char="•"/>
            </a:pPr>
            <a:r>
              <a:rPr lang="en-US" altLang="en-US" dirty="0"/>
              <a:t>Advanced observation - techniques allow you to observe users to determine that what they say they do is really what they do (not today, future learning opportunity): </a:t>
            </a:r>
          </a:p>
          <a:p>
            <a:pPr lvl="1">
              <a:buFontTx/>
              <a:buChar char="•"/>
            </a:pPr>
            <a:r>
              <a:rPr lang="en-US" altLang="en-US" dirty="0"/>
              <a:t>Field Study- a researcher goes on site and observes and asks questions</a:t>
            </a:r>
          </a:p>
          <a:p>
            <a:pPr lvl="1">
              <a:buFontTx/>
              <a:buChar char="•"/>
            </a:pPr>
            <a:r>
              <a:rPr lang="en-US" altLang="en-US" dirty="0"/>
              <a:t>Contextual Inquiry – a structured field interviewing method, based on a few core principles that differentiate this method from plain, journalistic interviewing – context in which product used, user is a partner, there is a definite goal:</a:t>
            </a:r>
          </a:p>
          <a:p>
            <a:pPr lvl="2">
              <a:buFontTx/>
              <a:buChar char="-"/>
            </a:pPr>
            <a:r>
              <a:rPr lang="en-US" altLang="en-US" dirty="0"/>
              <a:t>understanding the </a:t>
            </a:r>
            <a:r>
              <a:rPr lang="en-US" altLang="en-US" i="1" dirty="0"/>
              <a:t>context </a:t>
            </a:r>
            <a:r>
              <a:rPr lang="en-US" altLang="en-US" dirty="0"/>
              <a:t>in which a product is used (the work being performed) is essential for elegant design</a:t>
            </a:r>
          </a:p>
          <a:p>
            <a:pPr lvl="2">
              <a:buFontTx/>
              <a:buChar char="-"/>
            </a:pPr>
            <a:r>
              <a:rPr lang="en-US" altLang="en-US" dirty="0"/>
              <a:t>the user is a </a:t>
            </a:r>
            <a:r>
              <a:rPr lang="en-US" altLang="en-US" i="1" dirty="0"/>
              <a:t>partner </a:t>
            </a:r>
            <a:r>
              <a:rPr lang="en-US" altLang="en-US" dirty="0"/>
              <a:t>in the design process</a:t>
            </a:r>
          </a:p>
          <a:p>
            <a:pPr lvl="2">
              <a:buFontTx/>
              <a:buChar char="-"/>
            </a:pPr>
            <a:r>
              <a:rPr lang="en-US" altLang="en-US" dirty="0"/>
              <a:t>the usability design process, including assessment methods like contextual inquiry and usability testing, must have a </a:t>
            </a:r>
            <a:r>
              <a:rPr lang="en-US" altLang="en-US" i="1" dirty="0"/>
              <a:t>focus (goal)</a:t>
            </a:r>
            <a:r>
              <a:rPr lang="en-US" altLang="en-US" dirty="0"/>
              <a:t>. (e.g. "We need to know how they store their wrenches“)</a:t>
            </a:r>
          </a:p>
          <a:p>
            <a:pPr lvl="1">
              <a:buFontTx/>
              <a:buChar char="-"/>
            </a:pPr>
            <a:r>
              <a:rPr lang="en-US" altLang="en-US" dirty="0"/>
              <a:t>Ethnography - an approach to research which involves in-depth study through observation, interviews, and artifact analysis in an attempt to gain a thorough understanding from many perspectives.</a:t>
            </a:r>
            <a:endParaRPr lang="en-CA" altLang="en-US" dirty="0"/>
          </a:p>
        </p:txBody>
      </p:sp>
    </p:spTree>
    <p:extLst>
      <p:ext uri="{BB962C8B-B14F-4D97-AF65-F5344CB8AC3E}">
        <p14:creationId xmlns:p14="http://schemas.microsoft.com/office/powerpoint/2010/main" val="13185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4A82CEB-1246-40CA-B533-A5A4D4BCB8E2}" type="slidenum">
              <a:rPr lang="en-GB"/>
              <a:pPr eaLnBrk="1" hangingPunct="1"/>
              <a:t>2</a:t>
            </a:fld>
            <a:endParaRPr lang="en-GB"/>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xfrm>
            <a:off x="914400" y="4343400"/>
            <a:ext cx="5029200" cy="4114800"/>
          </a:xfrm>
          <a:noFill/>
        </p:spPr>
        <p:txBody>
          <a:bodyPr/>
          <a:lstStyle/>
          <a:p>
            <a:pPr eaLnBrk="1" hangingPunct="1"/>
            <a:endParaRPr lang="en-US" dirty="0"/>
          </a:p>
        </p:txBody>
      </p:sp>
    </p:spTree>
    <p:extLst>
      <p:ext uri="{BB962C8B-B14F-4D97-AF65-F5344CB8AC3E}">
        <p14:creationId xmlns:p14="http://schemas.microsoft.com/office/powerpoint/2010/main" val="794926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32</a:t>
            </a:fld>
            <a:endParaRPr lang="en-GB"/>
          </a:p>
        </p:txBody>
      </p:sp>
    </p:spTree>
    <p:extLst>
      <p:ext uri="{BB962C8B-B14F-4D97-AF65-F5344CB8AC3E}">
        <p14:creationId xmlns:p14="http://schemas.microsoft.com/office/powerpoint/2010/main" val="3320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common human tendency is to stick with something that we know works. We probably recognize that a better solution may exist out there somewhere, but it's very easy to accept this one because we know it works-it's "good enough.“</a:t>
            </a:r>
          </a:p>
          <a:p>
            <a:endParaRPr lang="en-US" dirty="0"/>
          </a:p>
          <a:p>
            <a:r>
              <a:rPr lang="en-US" dirty="0"/>
              <a:t>Settling for a solution that is good enough is not, in itself, necessarily "bad," but it may be undesirable because good alternatives may never be considered, and considering alternative solutions is a crucial step in the process of design. </a:t>
            </a:r>
          </a:p>
          <a:p>
            <a:endParaRPr lang="en-US" dirty="0"/>
          </a:p>
          <a:p>
            <a:r>
              <a:rPr lang="en-US" altLang="zh-CN" dirty="0"/>
              <a:t>W</a:t>
            </a:r>
            <a:r>
              <a:rPr lang="en-US" dirty="0"/>
              <a:t>e choose between alternative designs by letting users and stakeholders interact with them and by discussing their experiences, preferences and suggestions for improvement. This is fundamental to a user-centered approach to development. This in turn means that the designs must be available in a form that can be reasonably evaluated with users, not in technical jargon or notation that seems impenetrable to them. </a:t>
            </a:r>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34</a:t>
            </a:fld>
            <a:endParaRPr lang="en-GB"/>
          </a:p>
        </p:txBody>
      </p:sp>
    </p:spTree>
    <p:extLst>
      <p:ext uri="{BB962C8B-B14F-4D97-AF65-F5344CB8AC3E}">
        <p14:creationId xmlns:p14="http://schemas.microsoft.com/office/powerpoint/2010/main" val="467028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C6E4159-F555-4AD5-9C01-F800CCF89628}" type="slidenum">
              <a:rPr lang="en-GB"/>
              <a:pPr eaLnBrk="1" hangingPunct="1"/>
              <a:t>36</a:t>
            </a:fld>
            <a:endParaRPr lang="en-GB"/>
          </a:p>
        </p:txBody>
      </p:sp>
      <p:sp>
        <p:nvSpPr>
          <p:cNvPr id="2" name="Notes Placeholder 1">
            <a:extLst>
              <a:ext uri="{FF2B5EF4-FFF2-40B4-BE49-F238E27FC236}">
                <a16:creationId xmlns:a16="http://schemas.microsoft.com/office/drawing/2014/main" id="{708966FD-65A1-4413-847F-91E9216D7A0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156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A957025-17FC-47C6-B2C4-B3CB1D063978}" type="slidenum">
              <a:rPr lang="en-GB"/>
              <a:pPr eaLnBrk="1" hangingPunct="1"/>
              <a:t>38</a:t>
            </a:fld>
            <a:endParaRPr lang="en-GB"/>
          </a:p>
        </p:txBody>
      </p:sp>
    </p:spTree>
    <p:extLst>
      <p:ext uri="{BB962C8B-B14F-4D97-AF65-F5344CB8AC3E}">
        <p14:creationId xmlns:p14="http://schemas.microsoft.com/office/powerpoint/2010/main" val="60876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9F630CE-D2CA-46AA-A65E-4A52A3A66958}" type="slidenum">
              <a:rPr lang="en-GB"/>
              <a:pPr eaLnBrk="1" hangingPunct="1"/>
              <a:t>39</a:t>
            </a:fld>
            <a:endParaRPr lang="en-GB"/>
          </a:p>
        </p:txBody>
      </p:sp>
    </p:spTree>
    <p:extLst>
      <p:ext uri="{BB962C8B-B14F-4D97-AF65-F5344CB8AC3E}">
        <p14:creationId xmlns:p14="http://schemas.microsoft.com/office/powerpoint/2010/main" val="2654900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C19BDD3-6D3A-47BF-B4C6-5BE77F6640AA}" type="slidenum">
              <a:rPr lang="en-GB"/>
              <a:pPr eaLnBrk="1" hangingPunct="1"/>
              <a:t>41</a:t>
            </a:fld>
            <a:endParaRPr lang="en-GB"/>
          </a:p>
        </p:txBody>
      </p:sp>
    </p:spTree>
    <p:extLst>
      <p:ext uri="{BB962C8B-B14F-4D97-AF65-F5344CB8AC3E}">
        <p14:creationId xmlns:p14="http://schemas.microsoft.com/office/powerpoint/2010/main" val="3562739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BAFB14E-95A5-4ED1-9EE5-A3CBEEEB4AC3}" type="slidenum">
              <a:rPr lang="en-GB"/>
              <a:pPr eaLnBrk="1" hangingPunct="1"/>
              <a:t>43</a:t>
            </a:fld>
            <a:endParaRPr lang="en-GB"/>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2213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9F3BF77-8E33-433E-84BC-06635FDE6472}" type="slidenum">
              <a:rPr lang="en-GB"/>
              <a:pPr eaLnBrk="1" hangingPunct="1"/>
              <a:t>44</a:t>
            </a:fld>
            <a:endParaRPr lang="en-GB"/>
          </a:p>
        </p:txBody>
      </p:sp>
      <p:sp>
        <p:nvSpPr>
          <p:cNvPr id="2" name="Notes Placeholder 1"/>
          <p:cNvSpPr>
            <a:spLocks noGrp="1"/>
          </p:cNvSpPr>
          <p:nvPr>
            <p:ph type="body" idx="1"/>
          </p:nvPr>
        </p:nvSpPr>
        <p:spPr/>
        <p:txBody>
          <a:bodyPr/>
          <a:lstStyle/>
          <a:p>
            <a:r>
              <a:rPr lang="en-US" dirty="0"/>
              <a:t>Check </a:t>
            </a:r>
            <a:r>
              <a:rPr lang="en-US" dirty="0" err="1"/>
              <a:t>isu</a:t>
            </a:r>
            <a:r>
              <a:rPr lang="en-US" dirty="0"/>
              <a:t> website</a:t>
            </a:r>
          </a:p>
        </p:txBody>
      </p:sp>
    </p:spTree>
    <p:extLst>
      <p:ext uri="{BB962C8B-B14F-4D97-AF65-F5344CB8AC3E}">
        <p14:creationId xmlns:p14="http://schemas.microsoft.com/office/powerpoint/2010/main" val="2785809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D137015-36DF-44DF-B535-8100BB2F65A7}" type="slidenum">
              <a:rPr lang="en-GB"/>
              <a:pPr eaLnBrk="1" hangingPunct="1"/>
              <a:t>45</a:t>
            </a:fld>
            <a:endParaRPr lang="en-GB"/>
          </a:p>
        </p:txBody>
      </p:sp>
    </p:spTree>
    <p:extLst>
      <p:ext uri="{BB962C8B-B14F-4D97-AF65-F5344CB8AC3E}">
        <p14:creationId xmlns:p14="http://schemas.microsoft.com/office/powerpoint/2010/main" val="2688082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DC0B13-675F-4559-AFE4-0F5E41337171}" type="slidenum">
              <a:rPr lang="en-GB"/>
              <a:pPr eaLnBrk="1" hangingPunct="1"/>
              <a:t>46</a:t>
            </a:fld>
            <a:endParaRPr lang="en-GB"/>
          </a:p>
        </p:txBody>
      </p:sp>
    </p:spTree>
    <p:extLst>
      <p:ext uri="{BB962C8B-B14F-4D97-AF65-F5344CB8AC3E}">
        <p14:creationId xmlns:p14="http://schemas.microsoft.com/office/powerpoint/2010/main" val="344890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Adding </a:t>
            </a:r>
            <a:r>
              <a:rPr lang="en-US" sz="1200" b="1" i="0" u="none" strike="noStrike" kern="1200" dirty="0">
                <a:solidFill>
                  <a:schemeClr val="tx1"/>
                </a:solidFill>
                <a:effectLst/>
                <a:latin typeface="Arial" charset="0"/>
                <a:ea typeface="+mn-ea"/>
                <a:cs typeface="+mn-cs"/>
                <a:hlinkClick r:id="rId3" tooltip="Friction"/>
              </a:rPr>
              <a:t>Friction</a:t>
            </a:r>
            <a:r>
              <a:rPr lang="en-US" sz="1200" b="1" i="0" kern="1200" dirty="0">
                <a:solidFill>
                  <a:schemeClr val="tx1"/>
                </a:solidFill>
                <a:effectLst/>
                <a:latin typeface="Arial" charset="0"/>
                <a:ea typeface="+mn-ea"/>
                <a:cs typeface="+mn-cs"/>
              </a:rPr>
              <a:t> to User Actions</a:t>
            </a:r>
          </a:p>
          <a:p>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4</a:t>
            </a:fld>
            <a:endParaRPr lang="en-GB"/>
          </a:p>
        </p:txBody>
      </p:sp>
    </p:spTree>
    <p:extLst>
      <p:ext uri="{BB962C8B-B14F-4D97-AF65-F5344CB8AC3E}">
        <p14:creationId xmlns:p14="http://schemas.microsoft.com/office/powerpoint/2010/main" val="2004678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48</a:t>
            </a:fld>
            <a:endParaRPr lang="en-GB"/>
          </a:p>
        </p:txBody>
      </p:sp>
    </p:spTree>
    <p:extLst>
      <p:ext uri="{BB962C8B-B14F-4D97-AF65-F5344CB8AC3E}">
        <p14:creationId xmlns:p14="http://schemas.microsoft.com/office/powerpoint/2010/main" val="368113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clever</a:t>
            </a:r>
            <a:r>
              <a:rPr lang="en-US" baseline="0" dirty="0"/>
              <a:t> but not a good design</a:t>
            </a:r>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7</a:t>
            </a:fld>
            <a:endParaRPr lang="en-GB" dirty="0"/>
          </a:p>
        </p:txBody>
      </p:sp>
    </p:spTree>
    <p:extLst>
      <p:ext uri="{BB962C8B-B14F-4D97-AF65-F5344CB8AC3E}">
        <p14:creationId xmlns:p14="http://schemas.microsoft.com/office/powerpoint/2010/main" val="665184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1" kern="1200" dirty="0">
                <a:solidFill>
                  <a:schemeClr val="tx1"/>
                </a:solidFill>
                <a:effectLst/>
                <a:latin typeface="Arial" charset="0"/>
                <a:ea typeface="+mn-ea"/>
                <a:cs typeface="+mn-cs"/>
              </a:rPr>
              <a:t>The animation is pretty, but superfluous. In total, it takes a whopping 3.5 seconds to see the transaction details. A simple fade-in of the receipt would be more elegant, and because it takes up less time, better for the user as well.</a:t>
            </a:r>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8</a:t>
            </a:fld>
            <a:endParaRPr lang="en-GB"/>
          </a:p>
        </p:txBody>
      </p:sp>
    </p:spTree>
    <p:extLst>
      <p:ext uri="{BB962C8B-B14F-4D97-AF65-F5344CB8AC3E}">
        <p14:creationId xmlns:p14="http://schemas.microsoft.com/office/powerpoint/2010/main" val="413060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1" kern="1200" dirty="0">
                <a:solidFill>
                  <a:schemeClr val="tx1"/>
                </a:solidFill>
                <a:effectLst/>
                <a:latin typeface="Arial" charset="0"/>
                <a:ea typeface="+mn-ea"/>
                <a:cs typeface="+mn-cs"/>
              </a:rPr>
              <a:t>Stripe uses animations to make things seem faster than they are: it provides users with updates (like “Sent”) even though they might not have received the SMS yet. This prevents users from feeling frustrated at having to wait and provides assurance that an SMS is on its way right now.</a:t>
            </a:r>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9</a:t>
            </a:fld>
            <a:endParaRPr lang="en-GB"/>
          </a:p>
        </p:txBody>
      </p:sp>
    </p:spTree>
    <p:extLst>
      <p:ext uri="{BB962C8B-B14F-4D97-AF65-F5344CB8AC3E}">
        <p14:creationId xmlns:p14="http://schemas.microsoft.com/office/powerpoint/2010/main" val="246901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3E9A95-2F1B-4E65-B5B3-8A7FB487D4F1}" type="slidenum">
              <a:rPr lang="en-GB" smtClean="0"/>
              <a:pPr>
                <a:defRPr/>
              </a:pPr>
              <a:t>10</a:t>
            </a:fld>
            <a:endParaRPr lang="en-GB"/>
          </a:p>
        </p:txBody>
      </p:sp>
    </p:spTree>
    <p:extLst>
      <p:ext uri="{BB962C8B-B14F-4D97-AF65-F5344CB8AC3E}">
        <p14:creationId xmlns:p14="http://schemas.microsoft.com/office/powerpoint/2010/main" val="67852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3C7EC9D-E6D5-48A4-9A08-D20F7C4D02C5}" type="slidenum">
              <a:rPr lang="en-GB"/>
              <a:pPr eaLnBrk="1" hangingPunct="1"/>
              <a:t>12</a:t>
            </a:fld>
            <a:endParaRPr lang="en-GB" dirty="0"/>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xfrm>
            <a:off x="914400" y="4343400"/>
            <a:ext cx="5029200" cy="4114800"/>
          </a:xfrm>
          <a:noFill/>
        </p:spPr>
        <p:txBody>
          <a:bodyPr/>
          <a:lstStyle/>
          <a:p>
            <a:pPr eaLnBrk="1" hangingPunct="1"/>
            <a:endParaRPr lang="en-US" dirty="0"/>
          </a:p>
        </p:txBody>
      </p:sp>
    </p:spTree>
    <p:extLst>
      <p:ext uri="{BB962C8B-B14F-4D97-AF65-F5344CB8AC3E}">
        <p14:creationId xmlns:p14="http://schemas.microsoft.com/office/powerpoint/2010/main" val="115024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altLang="en-US" sz="1200" dirty="0"/>
              <a:t>Gary</a:t>
            </a:r>
          </a:p>
          <a:p>
            <a:pPr>
              <a:lnSpc>
                <a:spcPct val="80000"/>
              </a:lnSpc>
            </a:pPr>
            <a:r>
              <a:rPr lang="en-US" altLang="en-US" sz="1200" dirty="0"/>
              <a:t>User-Centered Design (UCD) - a design philosophy and a process in which the needs, wants, and limitations of the end user of an interface or document are given extensive attention at each stage of the design process. Adapted from </a:t>
            </a:r>
            <a:r>
              <a:rPr lang="en-US" altLang="en-US" dirty="0">
                <a:solidFill>
                  <a:srgbClr val="143464"/>
                </a:solidFill>
                <a:latin typeface="Verdana" panose="020B0604030504040204" pitchFamily="34" charset="0"/>
              </a:rPr>
              <a:t>Wikipedia, </a:t>
            </a:r>
            <a:r>
              <a:rPr lang="en-US" altLang="en-US" dirty="0">
                <a:solidFill>
                  <a:srgbClr val="143464"/>
                </a:solidFill>
                <a:latin typeface="Verdana" panose="020B0604030504040204" pitchFamily="34" charset="0"/>
                <a:hlinkClick r:id="rId3"/>
              </a:rPr>
              <a:t>http://en.wikipedia.org/wiki/User_centered_design,</a:t>
            </a:r>
            <a:r>
              <a:rPr lang="en-US" altLang="en-US" dirty="0">
                <a:solidFill>
                  <a:srgbClr val="143464"/>
                </a:solidFill>
                <a:latin typeface="Verdana" panose="020B0604030504040204" pitchFamily="34" charset="0"/>
              </a:rPr>
              <a:t> 11-7-07.</a:t>
            </a:r>
          </a:p>
          <a:p>
            <a:pPr>
              <a:lnSpc>
                <a:spcPct val="80000"/>
              </a:lnSpc>
            </a:pPr>
            <a:r>
              <a:rPr lang="en-US" altLang="en-US" sz="1200" dirty="0"/>
              <a:t>The goal of user-centered design is to make the user's interaction experience as simple and intuitive as possible.</a:t>
            </a:r>
            <a:endParaRPr lang="en-CA" altLang="en-US" sz="1200" dirty="0"/>
          </a:p>
          <a:p>
            <a:endParaRPr lang="en-US" dirty="0"/>
          </a:p>
        </p:txBody>
      </p:sp>
      <p:sp>
        <p:nvSpPr>
          <p:cNvPr id="4" name="Slide Number Placeholder 3"/>
          <p:cNvSpPr>
            <a:spLocks noGrp="1"/>
          </p:cNvSpPr>
          <p:nvPr>
            <p:ph type="sldNum" sz="quarter" idx="10"/>
          </p:nvPr>
        </p:nvSpPr>
        <p:spPr/>
        <p:txBody>
          <a:bodyPr/>
          <a:lstStyle/>
          <a:p>
            <a:pPr>
              <a:defRPr/>
            </a:pPr>
            <a:fld id="{1B3E9A95-2F1B-4E65-B5B3-8A7FB487D4F1}" type="slidenum">
              <a:rPr lang="en-GB" smtClean="0"/>
              <a:pPr>
                <a:defRPr/>
              </a:pPr>
              <a:t>14</a:t>
            </a:fld>
            <a:endParaRPr lang="en-GB" dirty="0"/>
          </a:p>
        </p:txBody>
      </p:sp>
    </p:spTree>
    <p:extLst>
      <p:ext uri="{BB962C8B-B14F-4D97-AF65-F5344CB8AC3E}">
        <p14:creationId xmlns:p14="http://schemas.microsoft.com/office/powerpoint/2010/main" val="20338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934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463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03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solidFill>
                  <a:schemeClr val="accent1">
                    <a:lumMod val="50000"/>
                  </a:schemeClr>
                </a:solidFill>
              </a:defRPr>
            </a:lvl1pPr>
          </a:lstStyle>
          <a:p>
            <a:r>
              <a:rPr lang="en-US" dirty="0"/>
              <a:t>Click to edit Master title style</a:t>
            </a:r>
          </a:p>
        </p:txBody>
      </p:sp>
      <p:sp>
        <p:nvSpPr>
          <p:cNvPr id="3" name="Text Placeholder 2"/>
          <p:cNvSpPr>
            <a:spLocks noGrp="1"/>
          </p:cNvSpPr>
          <p:nvPr>
            <p:ph type="body" sz="half" idx="1"/>
          </p:nvPr>
        </p:nvSpPr>
        <p:spPr>
          <a:xfrm>
            <a:off x="609600" y="1600201"/>
            <a:ext cx="5384800" cy="4525963"/>
          </a:xfrm>
        </p:spPr>
        <p:txBody>
          <a:bodyPr/>
          <a:lstStyle>
            <a:lvl1pPr>
              <a:defRPr>
                <a:solidFill>
                  <a:schemeClr val="tx1">
                    <a:lumMod val="50000"/>
                    <a:lumOff val="50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lipArt Placeholder 3"/>
          <p:cNvSpPr>
            <a:spLocks noGrp="1"/>
          </p:cNvSpPr>
          <p:nvPr>
            <p:ph type="clipArt" sz="half" idx="2"/>
          </p:nvPr>
        </p:nvSpPr>
        <p:spPr>
          <a:xfrm>
            <a:off x="6197600" y="1600201"/>
            <a:ext cx="5384800" cy="4525963"/>
          </a:xfrm>
        </p:spPr>
        <p:txBody>
          <a:bodyPr/>
          <a:lstStyle>
            <a:lvl1pPr>
              <a:defRPr>
                <a:solidFill>
                  <a:schemeClr val="tx1">
                    <a:lumMod val="50000"/>
                    <a:lumOff val="50000"/>
                  </a:schemeClr>
                </a:solidFill>
              </a:defRPr>
            </a:lvl1pPr>
          </a:lstStyle>
          <a:p>
            <a:pPr lvl="0"/>
            <a:endParaRPr lang="en-US" noProof="0" dirty="0"/>
          </a:p>
        </p:txBody>
      </p:sp>
      <p:sp>
        <p:nvSpPr>
          <p:cNvPr id="5" name="Rectangle 11"/>
          <p:cNvSpPr>
            <a:spLocks noGrp="1" noChangeArrowheads="1"/>
          </p:cNvSpPr>
          <p:nvPr>
            <p:ph type="ftr" sz="quarter" idx="10"/>
          </p:nvPr>
        </p:nvSpPr>
        <p:spPr>
          <a:xfrm>
            <a:off x="10224459" y="6470704"/>
            <a:ext cx="519933" cy="274320"/>
          </a:xfrm>
          <a:ln/>
        </p:spPr>
        <p:txBody>
          <a:bodyPr/>
          <a:lstStyle>
            <a:lvl1pPr>
              <a:defRPr/>
            </a:lvl1pPr>
          </a:lstStyle>
          <a:p>
            <a:pPr>
              <a:defRPr/>
            </a:pPr>
            <a:r>
              <a:rPr lang="en-GB"/>
              <a:t>1</a:t>
            </a:r>
          </a:p>
        </p:txBody>
      </p:sp>
      <p:sp>
        <p:nvSpPr>
          <p:cNvPr id="6" name="Rectangle 12"/>
          <p:cNvSpPr>
            <a:spLocks noGrp="1" noChangeArrowheads="1"/>
          </p:cNvSpPr>
          <p:nvPr>
            <p:ph type="dt" sz="half" idx="11"/>
          </p:nvPr>
        </p:nvSpPr>
        <p:spPr>
          <a:ln/>
        </p:spPr>
        <p:txBody>
          <a:bodyPr/>
          <a:lstStyle>
            <a:lvl1pPr>
              <a:defRPr/>
            </a:lvl1pPr>
          </a:lstStyle>
          <a:p>
            <a:pPr>
              <a:defRPr/>
            </a:pPr>
            <a:endParaRPr lang="en-GB" dirty="0"/>
          </a:p>
        </p:txBody>
      </p:sp>
    </p:spTree>
    <p:extLst>
      <p:ext uri="{BB962C8B-B14F-4D97-AF65-F5344CB8AC3E}">
        <p14:creationId xmlns:p14="http://schemas.microsoft.com/office/powerpoint/2010/main" val="906083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solidFill>
                  <a:schemeClr val="accent1">
                    <a:lumMod val="50000"/>
                  </a:schemeClr>
                </a:solidFill>
              </a:defRPr>
            </a:lvl1pPr>
          </a:lstStyle>
          <a:p>
            <a:r>
              <a:rPr lang="en-US" dirty="0"/>
              <a:t>Click to edit Master title style</a:t>
            </a:r>
          </a:p>
        </p:txBody>
      </p:sp>
      <p:sp>
        <p:nvSpPr>
          <p:cNvPr id="3" name="Text Placeholder 2"/>
          <p:cNvSpPr>
            <a:spLocks noGrp="1"/>
          </p:cNvSpPr>
          <p:nvPr>
            <p:ph type="body" sz="half" idx="1"/>
          </p:nvPr>
        </p:nvSpPr>
        <p:spPr>
          <a:xfrm>
            <a:off x="609600" y="1600201"/>
            <a:ext cx="5384800" cy="4525963"/>
          </a:xfrm>
        </p:spPr>
        <p:txBody>
          <a:bodyPr/>
          <a:lstStyle>
            <a:lvl1pPr>
              <a:defRPr>
                <a:solidFill>
                  <a:schemeClr val="tx1">
                    <a:lumMod val="50000"/>
                    <a:lumOff val="50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a:solidFill>
                  <a:schemeClr val="tx1">
                    <a:lumMod val="50000"/>
                    <a:lumOff val="50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1</a:t>
            </a:r>
          </a:p>
        </p:txBody>
      </p:sp>
      <p:sp>
        <p:nvSpPr>
          <p:cNvPr id="7" name="Slide Number Placeholder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5A17B752-241D-4C10-982C-2264E8612D81}" type="slidenum">
              <a:rPr lang="en-US"/>
              <a:pPr>
                <a:defRPr/>
              </a:pPr>
              <a:t>‹#›</a:t>
            </a:fld>
            <a:endParaRPr lang="en-US"/>
          </a:p>
        </p:txBody>
      </p:sp>
    </p:spTree>
    <p:extLst>
      <p:ext uri="{BB962C8B-B14F-4D97-AF65-F5344CB8AC3E}">
        <p14:creationId xmlns:p14="http://schemas.microsoft.com/office/powerpoint/2010/main" val="2273438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332656"/>
            <a:ext cx="9720072" cy="1499616"/>
          </a:xfrm>
        </p:spPr>
        <p:txBody>
          <a:bodyPr/>
          <a:lstStyle>
            <a:lvl1pPr>
              <a:defRPr>
                <a:solidFill>
                  <a:schemeClr val="tx1">
                    <a:lumMod val="85000"/>
                    <a:lumOff val="15000"/>
                  </a:schemeClr>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024129" y="1832272"/>
            <a:ext cx="9720073" cy="4477088"/>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lvl1pPr>
              <a:defRPr sz="14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486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cap="none">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3600">
                <a:latin typeface="Calibri" panose="020F0502020204030204" pitchFamily="34" charset="0"/>
                <a:cs typeface="Calibri" panose="020F0502020204030204" pitchFamily="34" charset="0"/>
              </a:defRPr>
            </a:lvl1pPr>
            <a:lvl2pPr>
              <a:defRPr sz="3200">
                <a:latin typeface="Calibri" panose="020F0502020204030204" pitchFamily="34" charset="0"/>
                <a:cs typeface="Calibri" panose="020F0502020204030204" pitchFamily="34" charset="0"/>
              </a:defRPr>
            </a:lvl2pPr>
            <a:lvl3pPr>
              <a:defRPr sz="2400">
                <a:latin typeface="Calibri" panose="020F0502020204030204" pitchFamily="34" charset="0"/>
                <a:cs typeface="Calibri" panose="020F0502020204030204" pitchFamily="34" charset="0"/>
              </a:defRPr>
            </a:lvl3pPr>
            <a:lvl4pPr>
              <a:defRPr sz="2400">
                <a:latin typeface="Calibri" panose="020F0502020204030204" pitchFamily="34" charset="0"/>
                <a:cs typeface="Calibri" panose="020F0502020204030204" pitchFamily="34" charset="0"/>
              </a:defRPr>
            </a:lvl4pPr>
            <a:lvl5pPr>
              <a:defRPr sz="24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53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r>
              <a:rPr lang="en-GB"/>
              <a:t>1</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11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r>
              <a:rPr lang="en-GB"/>
              <a:t>1</a:t>
            </a:r>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6268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r>
              <a:rPr lang="en-GB"/>
              <a:t>1</a:t>
            </a:r>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457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r>
              <a:rPr lang="en-GB"/>
              <a:t>1</a:t>
            </a:r>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5012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r>
              <a:rPr lang="en-GB"/>
              <a:t>1</a:t>
            </a:r>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38052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r>
              <a:rPr lang="en-GB"/>
              <a:t>1</a:t>
            </a:r>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440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r>
              <a:rPr lang="en-GB"/>
              <a:t>1</a:t>
            </a:r>
          </a:p>
        </p:txBody>
      </p:sp>
      <p:sp>
        <p:nvSpPr>
          <p:cNvPr id="7" name="Slide Number Placeholder 6"/>
          <p:cNvSpPr>
            <a:spLocks noGrp="1"/>
          </p:cNvSpPr>
          <p:nvPr>
            <p:ph type="sldNum" sz="quarter" idx="12"/>
          </p:nvPr>
        </p:nvSpPr>
        <p:spPr/>
        <p:txBody>
          <a:bodyPr/>
          <a:lstStyle/>
          <a:p>
            <a:fld id="{EB229B06-CF2A-459A-8CBC-F18C1D67D2BB}"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1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endParaRPr lang="en-GB"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GB"/>
              <a:t>1</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Box 13">
            <a:extLst>
              <a:ext uri="{FF2B5EF4-FFF2-40B4-BE49-F238E27FC236}">
                <a16:creationId xmlns:a16="http://schemas.microsoft.com/office/drawing/2014/main" id="{D3982AD8-E1DD-4F13-BA77-4B4194C108E4}"/>
              </a:ext>
            </a:extLst>
          </p:cNvPr>
          <p:cNvSpPr txBox="1">
            <a:spLocks noChangeArrowheads="1"/>
          </p:cNvSpPr>
          <p:nvPr userDrawn="1"/>
        </p:nvSpPr>
        <p:spPr bwMode="auto">
          <a:xfrm>
            <a:off x="10837333" y="6383338"/>
            <a:ext cx="984251"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endParaRPr lang="en-GB" sz="1200" dirty="0">
              <a:solidFill>
                <a:srgbClr val="FF99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647451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679" r:id="rId14"/>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000" kern="1200">
          <a:solidFill>
            <a:schemeClr val="tx1"/>
          </a:solidFill>
          <a:latin typeface="Calibri" panose="020F0502020204030204" pitchFamily="34" charset="0"/>
          <a:ea typeface="+mn-ea"/>
          <a:cs typeface="Calibri" panose="020F0502020204030204" pitchFamily="34" charset="0"/>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3600" kern="1200">
          <a:solidFill>
            <a:schemeClr val="tx1"/>
          </a:solidFill>
          <a:latin typeface="Calibri" panose="020F0502020204030204" pitchFamily="34" charset="0"/>
          <a:ea typeface="+mn-ea"/>
          <a:cs typeface="Calibri" panose="020F0502020204030204" pitchFamily="34" charset="0"/>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ixda.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nngroup.com/videos/dont-listen-to-customer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r>
              <a:rPr lang="en-US" b="1" dirty="0"/>
              <a:t>IT </a:t>
            </a:r>
            <a:r>
              <a:rPr lang="en-US" altLang="zh-CN" b="1" dirty="0"/>
              <a:t>4</a:t>
            </a:r>
            <a:r>
              <a:rPr lang="en-US" b="1" dirty="0"/>
              <a:t>67: Human Factors in Information Systems</a:t>
            </a:r>
            <a:endParaRPr lang="en-US" dirty="0">
              <a:solidFill>
                <a:schemeClr val="tx1"/>
              </a:solidFill>
            </a:endParaRPr>
          </a:p>
        </p:txBody>
      </p:sp>
      <p:sp>
        <p:nvSpPr>
          <p:cNvPr id="6147" name="Content Placeholder 2"/>
          <p:cNvSpPr>
            <a:spLocks noGrp="1"/>
          </p:cNvSpPr>
          <p:nvPr>
            <p:ph idx="1"/>
          </p:nvPr>
        </p:nvSpPr>
        <p:spPr>
          <a:xfrm>
            <a:off x="8153400" y="4876800"/>
            <a:ext cx="2514600" cy="1072480"/>
          </a:xfrm>
        </p:spPr>
        <p:txBody>
          <a:bodyPr>
            <a:normAutofit/>
          </a:bodyPr>
          <a:lstStyle/>
          <a:p>
            <a:pPr marL="0" indent="0">
              <a:buNone/>
            </a:pPr>
            <a:r>
              <a:rPr lang="en-US" sz="2800" dirty="0"/>
              <a:t>Jianwei Lai</a:t>
            </a:r>
          </a:p>
          <a:p>
            <a:pPr marL="0" indent="0">
              <a:buNone/>
            </a:pPr>
            <a:r>
              <a:rPr lang="en-US" sz="2400" dirty="0"/>
              <a:t>jlai12@ilstu.edu</a:t>
            </a:r>
          </a:p>
        </p:txBody>
      </p:sp>
      <p:sp>
        <p:nvSpPr>
          <p:cNvPr id="3" name="Slide Number Placeholder 2"/>
          <p:cNvSpPr>
            <a:spLocks noGrp="1"/>
          </p:cNvSpPr>
          <p:nvPr>
            <p:ph type="sldNum" sz="quarter" idx="12"/>
          </p:nvPr>
        </p:nvSpPr>
        <p:spPr/>
        <p:txBody>
          <a:bodyPr/>
          <a:lstStyle/>
          <a:p>
            <a:fld id="{4FAB73BC-B049-4115-A692-8D63A059BFB8}" type="slidenum">
              <a:rPr lang="en-US" smtClean="0">
                <a:latin typeface="Calibri" panose="020F0502020204030204" pitchFamily="34" charset="0"/>
              </a:rPr>
              <a:t>1</a:t>
            </a:fld>
            <a:endParaRPr lang="en-US" dirty="0">
              <a:latin typeface="Calibri" panose="020F0502020204030204" pitchFamily="34" charset="0"/>
            </a:endParaRPr>
          </a:p>
        </p:txBody>
      </p:sp>
      <p:pic>
        <p:nvPicPr>
          <p:cNvPr id="36866" name="Picture 2" descr="Image result for i hate graphic user interface j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3148316"/>
            <a:ext cx="4471595" cy="332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7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764704"/>
            <a:ext cx="8928992" cy="1499616"/>
          </a:xfrm>
        </p:spPr>
        <p:txBody>
          <a:bodyPr/>
          <a:lstStyle/>
          <a:p>
            <a:r>
              <a:rPr lang="en-US" dirty="0"/>
              <a:t>Four basic activities of Interaction Design</a:t>
            </a:r>
          </a:p>
        </p:txBody>
      </p:sp>
      <p:sp>
        <p:nvSpPr>
          <p:cNvPr id="3" name="Content Placeholder 2"/>
          <p:cNvSpPr>
            <a:spLocks noGrp="1"/>
          </p:cNvSpPr>
          <p:nvPr>
            <p:ph idx="1"/>
          </p:nvPr>
        </p:nvSpPr>
        <p:spPr>
          <a:xfrm>
            <a:off x="1176642" y="2132856"/>
            <a:ext cx="10369152" cy="3816424"/>
          </a:xfrm>
        </p:spPr>
        <p:txBody>
          <a:bodyPr>
            <a:normAutofit/>
          </a:bodyPr>
          <a:lstStyle/>
          <a:p>
            <a:pPr>
              <a:lnSpc>
                <a:spcPct val="100000"/>
              </a:lnSpc>
              <a:spcBef>
                <a:spcPts val="600"/>
              </a:spcBef>
            </a:pPr>
            <a:r>
              <a:rPr lang="en-US" sz="2800" dirty="0"/>
              <a:t>Essentially, the process of interaction design involves four basic activities:</a:t>
            </a:r>
          </a:p>
          <a:p>
            <a:pPr marL="515938" lvl="1" indent="-388938">
              <a:lnSpc>
                <a:spcPct val="100000"/>
              </a:lnSpc>
              <a:spcBef>
                <a:spcPts val="600"/>
              </a:spcBef>
              <a:buNone/>
            </a:pPr>
            <a:r>
              <a:rPr lang="en-US" sz="2400" dirty="0"/>
              <a:t>1. Identifying needs and establishing requirements. </a:t>
            </a:r>
          </a:p>
          <a:p>
            <a:pPr marL="515938" lvl="1" indent="-388938">
              <a:lnSpc>
                <a:spcPct val="100000"/>
              </a:lnSpc>
              <a:spcBef>
                <a:spcPts val="600"/>
              </a:spcBef>
              <a:buNone/>
            </a:pPr>
            <a:r>
              <a:rPr lang="en-US" sz="2400" dirty="0"/>
              <a:t>2. Developing alternative designs that meet those requirements. </a:t>
            </a:r>
          </a:p>
          <a:p>
            <a:pPr marL="515938" lvl="1" indent="-388938">
              <a:lnSpc>
                <a:spcPct val="100000"/>
              </a:lnSpc>
              <a:spcBef>
                <a:spcPts val="600"/>
              </a:spcBef>
              <a:buNone/>
            </a:pPr>
            <a:r>
              <a:rPr lang="en-US" sz="2400" dirty="0"/>
              <a:t>3. Building interactive versions of the designs so that they can be communicated and assessed. </a:t>
            </a:r>
          </a:p>
          <a:p>
            <a:pPr marL="515938" lvl="1" indent="-388938">
              <a:lnSpc>
                <a:spcPct val="100000"/>
              </a:lnSpc>
              <a:spcBef>
                <a:spcPts val="600"/>
              </a:spcBef>
              <a:buNone/>
            </a:pPr>
            <a:r>
              <a:rPr lang="en-US" sz="2400" dirty="0"/>
              <a:t>4. Evaluating what is being built throughout the process.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6641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2628900" y="828675"/>
            <a:ext cx="6934200" cy="5200650"/>
          </a:xfrm>
          <a:prstGeom prst="rect">
            <a:avLst/>
          </a:prstGeom>
        </p:spPr>
      </p:pic>
    </p:spTree>
    <p:extLst>
      <p:ext uri="{BB962C8B-B14F-4D97-AF65-F5344CB8AC3E}">
        <p14:creationId xmlns:p14="http://schemas.microsoft.com/office/powerpoint/2010/main" val="19996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en-GB" sz="3600" dirty="0"/>
              <a:t>Four Approaches to Interaction Design</a:t>
            </a:r>
          </a:p>
        </p:txBody>
      </p:sp>
      <p:sp>
        <p:nvSpPr>
          <p:cNvPr id="6149" name="Rectangle 3"/>
          <p:cNvSpPr>
            <a:spLocks noGrp="1" noChangeArrowheads="1"/>
          </p:cNvSpPr>
          <p:nvPr>
            <p:ph idx="1"/>
          </p:nvPr>
        </p:nvSpPr>
        <p:spPr>
          <a:xfrm>
            <a:off x="1559496" y="2225045"/>
            <a:ext cx="7662615" cy="4228975"/>
          </a:xfrm>
        </p:spPr>
        <p:txBody>
          <a:bodyPr/>
          <a:lstStyle/>
          <a:p>
            <a:pPr marL="0" indent="0">
              <a:lnSpc>
                <a:spcPct val="80000"/>
              </a:lnSpc>
              <a:buNone/>
            </a:pPr>
            <a:r>
              <a:rPr lang="en-GB" sz="2800" dirty="0"/>
              <a:t>User-</a:t>
            </a:r>
            <a:r>
              <a:rPr lang="en-GB" sz="2800" dirty="0" err="1"/>
              <a:t>centered</a:t>
            </a:r>
            <a:r>
              <a:rPr lang="en-GB" sz="2800" dirty="0"/>
              <a:t> design, activity-</a:t>
            </a:r>
            <a:r>
              <a:rPr lang="en-GB" sz="2800" dirty="0" err="1"/>
              <a:t>centered</a:t>
            </a:r>
            <a:r>
              <a:rPr lang="en-GB" sz="2800" dirty="0"/>
              <a:t> design, systems design, and genius design</a:t>
            </a:r>
            <a:endParaRPr lang="en-GB" sz="2800" i="1" dirty="0"/>
          </a:p>
          <a:p>
            <a:pPr lvl="1" eaLnBrk="1" hangingPunct="1">
              <a:lnSpc>
                <a:spcPct val="80000"/>
              </a:lnSpc>
              <a:buFontTx/>
              <a:buNone/>
            </a:pPr>
            <a:endParaRPr lang="en-GB" dirty="0"/>
          </a:p>
        </p:txBody>
      </p:sp>
      <p:sp>
        <p:nvSpPr>
          <p:cNvPr id="3" name="Slide Number Placeholder 2"/>
          <p:cNvSpPr>
            <a:spLocks noGrp="1"/>
          </p:cNvSpPr>
          <p:nvPr>
            <p:ph type="sldNum" sz="quarter" idx="12"/>
          </p:nvPr>
        </p:nvSpPr>
        <p:spPr/>
        <p:txBody>
          <a:bodyPr/>
          <a:lstStyle/>
          <a:p>
            <a:fld id="{4FAB73BC-B049-4115-A692-8D63A059BFB8}" type="slidenum">
              <a:rPr lang="en-US" smtClean="0"/>
              <a:t>12</a:t>
            </a:fld>
            <a:endParaRPr lang="en-US" dirty="0"/>
          </a:p>
        </p:txBody>
      </p:sp>
      <p:graphicFrame>
        <p:nvGraphicFramePr>
          <p:cNvPr id="2" name="Diagram 1"/>
          <p:cNvGraphicFramePr/>
          <p:nvPr/>
        </p:nvGraphicFramePr>
        <p:xfrm>
          <a:off x="2292094" y="3186669"/>
          <a:ext cx="5003362" cy="333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75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3632" y="2420888"/>
            <a:ext cx="7290055" cy="864136"/>
          </a:xfrm>
        </p:spPr>
        <p:txBody>
          <a:bodyPr/>
          <a:lstStyle/>
          <a:p>
            <a:r>
              <a:rPr lang="en-GB" sz="2800" b="1" dirty="0"/>
              <a:t>User-</a:t>
            </a:r>
            <a:r>
              <a:rPr lang="en-GB" sz="2800" b="1" dirty="0" err="1"/>
              <a:t>centered</a:t>
            </a:r>
            <a:r>
              <a:rPr lang="en-GB" sz="2800" b="1" dirty="0"/>
              <a:t> design</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58356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User-Centered Design (UCD)?</a:t>
            </a:r>
            <a:endParaRPr lang="en-US" dirty="0"/>
          </a:p>
        </p:txBody>
      </p:sp>
      <p:sp>
        <p:nvSpPr>
          <p:cNvPr id="3" name="Content Placeholder 2"/>
          <p:cNvSpPr>
            <a:spLocks noGrp="1"/>
          </p:cNvSpPr>
          <p:nvPr>
            <p:ph idx="1"/>
          </p:nvPr>
        </p:nvSpPr>
        <p:spPr/>
        <p:txBody>
          <a:bodyPr/>
          <a:lstStyle/>
          <a:p>
            <a:r>
              <a:rPr lang="en-US" altLang="en-US" dirty="0"/>
              <a:t>The user is put in the center of the design</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14</a:t>
            </a:fld>
            <a:endParaRPr lang="en-US" dirty="0"/>
          </a:p>
        </p:txBody>
      </p:sp>
      <p:sp>
        <p:nvSpPr>
          <p:cNvPr id="6" name="Rectangle 5"/>
          <p:cNvSpPr/>
          <p:nvPr/>
        </p:nvSpPr>
        <p:spPr>
          <a:xfrm>
            <a:off x="1949807" y="6332205"/>
            <a:ext cx="7974632" cy="276999"/>
          </a:xfrm>
          <a:prstGeom prst="rect">
            <a:avLst/>
          </a:prstGeom>
        </p:spPr>
        <p:txBody>
          <a:bodyPr wrap="square">
            <a:spAutoFit/>
          </a:bodyPr>
          <a:lstStyle/>
          <a:p>
            <a:r>
              <a:rPr lang="en-US" sz="1200" dirty="0"/>
              <a:t>https://wiki.jasig.org/download/attachments/8096535/JASIG+UCamp+UCD+Introduction+-+Fall+07.ppt</a:t>
            </a:r>
          </a:p>
        </p:txBody>
      </p:sp>
      <p:grpSp>
        <p:nvGrpSpPr>
          <p:cNvPr id="14" name="Group 13"/>
          <p:cNvGrpSpPr/>
          <p:nvPr/>
        </p:nvGrpSpPr>
        <p:grpSpPr>
          <a:xfrm>
            <a:off x="4334925" y="2829588"/>
            <a:ext cx="3450143" cy="3450143"/>
            <a:chOff x="2915816" y="2829587"/>
            <a:chExt cx="3450143" cy="3450143"/>
          </a:xfrm>
        </p:grpSpPr>
        <p:grpSp>
          <p:nvGrpSpPr>
            <p:cNvPr id="12" name="Group 11"/>
            <p:cNvGrpSpPr/>
            <p:nvPr/>
          </p:nvGrpSpPr>
          <p:grpSpPr>
            <a:xfrm>
              <a:off x="2915816" y="2829587"/>
              <a:ext cx="3450143" cy="3450143"/>
              <a:chOff x="2915816" y="2829587"/>
              <a:chExt cx="3450143" cy="3450143"/>
            </a:xfrm>
          </p:grpSpPr>
          <p:pic>
            <p:nvPicPr>
              <p:cNvPr id="5" name="Picture 12" descr="u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829587"/>
                <a:ext cx="3450143" cy="345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3995936" y="4619153"/>
                <a:ext cx="1080120" cy="499761"/>
              </a:xfrm>
              <a:prstGeom prst="rect">
                <a:avLst/>
              </a:prstGeom>
            </p:spPr>
          </p:pic>
          <p:pic>
            <p:nvPicPr>
              <p:cNvPr id="11" name="Picture 10"/>
              <p:cNvPicPr>
                <a:picLocks noChangeAspect="1"/>
              </p:cNvPicPr>
              <p:nvPr/>
            </p:nvPicPr>
            <p:blipFill>
              <a:blip r:embed="rId4"/>
              <a:stretch>
                <a:fillRect/>
              </a:stretch>
            </p:blipFill>
            <p:spPr>
              <a:xfrm>
                <a:off x="4211960" y="3842482"/>
                <a:ext cx="705678" cy="455198"/>
              </a:xfrm>
              <a:prstGeom prst="rect">
                <a:avLst/>
              </a:prstGeom>
            </p:spPr>
          </p:pic>
        </p:grpSp>
        <p:pic>
          <p:nvPicPr>
            <p:cNvPr id="13" name="Picture 12"/>
            <p:cNvPicPr>
              <a:picLocks noChangeAspect="1"/>
            </p:cNvPicPr>
            <p:nvPr/>
          </p:nvPicPr>
          <p:blipFill>
            <a:blip r:embed="rId4"/>
            <a:stretch>
              <a:fillRect/>
            </a:stretch>
          </p:blipFill>
          <p:spPr>
            <a:xfrm>
              <a:off x="4067944" y="4297680"/>
              <a:ext cx="849694" cy="366036"/>
            </a:xfrm>
            <a:prstGeom prst="rect">
              <a:avLst/>
            </a:prstGeom>
          </p:spPr>
        </p:pic>
      </p:grpSp>
      <p:pic>
        <p:nvPicPr>
          <p:cNvPr id="8" name="Picture 7"/>
          <p:cNvPicPr>
            <a:picLocks noChangeAspect="1"/>
          </p:cNvPicPr>
          <p:nvPr/>
        </p:nvPicPr>
        <p:blipFill>
          <a:blip r:embed="rId5"/>
          <a:stretch>
            <a:fillRect/>
          </a:stretch>
        </p:blipFill>
        <p:spPr>
          <a:xfrm>
            <a:off x="5510295" y="4126445"/>
            <a:ext cx="794540" cy="962574"/>
          </a:xfrm>
          <a:prstGeom prst="rect">
            <a:avLst/>
          </a:prstGeom>
        </p:spPr>
      </p:pic>
    </p:spTree>
    <p:extLst>
      <p:ext uri="{BB962C8B-B14F-4D97-AF65-F5344CB8AC3E}">
        <p14:creationId xmlns:p14="http://schemas.microsoft.com/office/powerpoint/2010/main" val="49662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GB" sz="3600" dirty="0"/>
              <a:t>What is a user-</a:t>
            </a:r>
            <a:r>
              <a:rPr lang="en-GB" sz="3600" dirty="0" err="1"/>
              <a:t>centered</a:t>
            </a:r>
            <a:r>
              <a:rPr lang="en-GB" sz="3600" dirty="0"/>
              <a:t> approach?</a:t>
            </a:r>
          </a:p>
        </p:txBody>
      </p:sp>
      <p:sp>
        <p:nvSpPr>
          <p:cNvPr id="9221" name="Rectangle 3"/>
          <p:cNvSpPr>
            <a:spLocks noGrp="1" noChangeArrowheads="1"/>
          </p:cNvSpPr>
          <p:nvPr>
            <p:ph idx="1"/>
          </p:nvPr>
        </p:nvSpPr>
        <p:spPr>
          <a:xfrm>
            <a:off x="1024128" y="2084832"/>
            <a:ext cx="9720073" cy="4224528"/>
          </a:xfrm>
        </p:spPr>
        <p:txBody>
          <a:bodyPr/>
          <a:lstStyle/>
          <a:p>
            <a:pPr eaLnBrk="1" hangingPunct="1">
              <a:lnSpc>
                <a:spcPct val="120000"/>
              </a:lnSpc>
              <a:buFontTx/>
              <a:buNone/>
            </a:pPr>
            <a:r>
              <a:rPr lang="en-US" sz="2800" dirty="0">
                <a:solidFill>
                  <a:srgbClr val="FF0000"/>
                </a:solidFill>
              </a:rPr>
              <a:t>User-centered approach is based on:</a:t>
            </a:r>
          </a:p>
          <a:p>
            <a:pPr lvl="1">
              <a:lnSpc>
                <a:spcPct val="120000"/>
              </a:lnSpc>
              <a:spcBef>
                <a:spcPts val="600"/>
              </a:spcBef>
            </a:pPr>
            <a:r>
              <a:rPr lang="en-GB" sz="2000" b="1" dirty="0"/>
              <a:t>Early focus on users and tasks: </a:t>
            </a:r>
            <a:r>
              <a:rPr lang="en-GB" sz="2000" dirty="0"/>
              <a:t>directly studying cognitive, behavioural, anthropomorphic &amp; attitudinal characteristics</a:t>
            </a:r>
            <a:r>
              <a:rPr lang="en-GB" sz="2400" dirty="0"/>
              <a:t> </a:t>
            </a:r>
          </a:p>
          <a:p>
            <a:pPr lvl="1">
              <a:lnSpc>
                <a:spcPct val="120000"/>
              </a:lnSpc>
              <a:spcBef>
                <a:spcPts val="600"/>
              </a:spcBef>
            </a:pPr>
            <a:r>
              <a:rPr lang="en-GB" sz="2000" b="1" dirty="0"/>
              <a:t>Empirical measurement:</a:t>
            </a:r>
            <a:r>
              <a:rPr lang="en-GB" sz="2000" b="1" i="1" dirty="0"/>
              <a:t> </a:t>
            </a:r>
            <a:r>
              <a:rPr lang="en-GB" sz="2000" b="1" dirty="0"/>
              <a:t> </a:t>
            </a:r>
            <a:r>
              <a:rPr lang="en-GB" sz="2000" dirty="0"/>
              <a:t>users’ reactions and performance to scenarios, manuals, simulations &amp; prototypes are observed, recorded and analysed</a:t>
            </a:r>
          </a:p>
          <a:p>
            <a:pPr lvl="1">
              <a:lnSpc>
                <a:spcPct val="120000"/>
              </a:lnSpc>
              <a:spcBef>
                <a:spcPts val="600"/>
              </a:spcBef>
            </a:pPr>
            <a:r>
              <a:rPr lang="en-GB" sz="2000" b="1" dirty="0"/>
              <a:t>Iterative design: </a:t>
            </a:r>
            <a:r>
              <a:rPr lang="en-GB" sz="2000" dirty="0"/>
              <a:t>when problems are found in user testing, fix them and carry out more tests.</a:t>
            </a:r>
            <a:endParaRPr lang="en-US" sz="2000" dirty="0"/>
          </a:p>
          <a:p>
            <a:pPr eaLnBrk="1" hangingPunct="1">
              <a:lnSpc>
                <a:spcPct val="120000"/>
              </a:lnSpc>
            </a:pPr>
            <a:endParaRPr lang="en-GB" sz="2000" dirty="0"/>
          </a:p>
        </p:txBody>
      </p:sp>
      <p:sp>
        <p:nvSpPr>
          <p:cNvPr id="2" name="Slide Number Placeholder 1"/>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32243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2292096" y="157224"/>
            <a:ext cx="7290054" cy="1499616"/>
          </a:xfrm>
        </p:spPr>
        <p:txBody>
          <a:bodyPr/>
          <a:lstStyle/>
          <a:p>
            <a:pPr algn="ctr" fontAlgn="base">
              <a:lnSpc>
                <a:spcPct val="100000"/>
              </a:lnSpc>
              <a:spcAft>
                <a:spcPct val="0"/>
              </a:spcAft>
              <a:defRPr/>
            </a:pPr>
            <a:r>
              <a:rPr lang="en-GB" dirty="0">
                <a:solidFill>
                  <a:schemeClr val="tx1"/>
                </a:solidFill>
                <a:cs typeface="+mj-cs"/>
              </a:rPr>
              <a:t>User-</a:t>
            </a:r>
            <a:r>
              <a:rPr lang="en-GB" dirty="0" err="1">
                <a:solidFill>
                  <a:schemeClr val="tx1"/>
                </a:solidFill>
                <a:cs typeface="+mj-cs"/>
              </a:rPr>
              <a:t>Centered</a:t>
            </a:r>
            <a:r>
              <a:rPr lang="en-GB" dirty="0">
                <a:solidFill>
                  <a:schemeClr val="tx1"/>
                </a:solidFill>
              </a:rPr>
              <a:t> design</a:t>
            </a:r>
            <a:endParaRPr lang="en-GB" sz="3600" dirty="0">
              <a:solidFill>
                <a:schemeClr val="tx1"/>
              </a:solidFill>
            </a:endParaRPr>
          </a:p>
        </p:txBody>
      </p:sp>
      <p:sp>
        <p:nvSpPr>
          <p:cNvPr id="7173" name="Rectangle 3"/>
          <p:cNvSpPr>
            <a:spLocks noGrp="1" noChangeArrowheads="1"/>
          </p:cNvSpPr>
          <p:nvPr>
            <p:ph idx="1"/>
          </p:nvPr>
        </p:nvSpPr>
        <p:spPr>
          <a:xfrm>
            <a:off x="983432" y="1758320"/>
            <a:ext cx="9309720" cy="2187799"/>
          </a:xfrm>
        </p:spPr>
        <p:txBody>
          <a:bodyPr/>
          <a:lstStyle/>
          <a:p>
            <a:pPr marL="228600" indent="-228600">
              <a:buFont typeface="Arial" panose="020B0604020202020204" pitchFamily="34" charset="0"/>
              <a:buChar char="•"/>
            </a:pPr>
            <a:r>
              <a:rPr lang="en-US" sz="2800" dirty="0"/>
              <a:t>Focus is on user </a:t>
            </a:r>
            <a:r>
              <a:rPr lang="en-US" sz="2800" dirty="0">
                <a:solidFill>
                  <a:srgbClr val="FF0000"/>
                </a:solidFill>
              </a:rPr>
              <a:t>needs</a:t>
            </a:r>
            <a:r>
              <a:rPr lang="en-US" sz="2800" dirty="0"/>
              <a:t> and </a:t>
            </a:r>
            <a:r>
              <a:rPr lang="en-US" sz="2800" dirty="0">
                <a:solidFill>
                  <a:srgbClr val="FF0000"/>
                </a:solidFill>
              </a:rPr>
              <a:t>goals</a:t>
            </a:r>
            <a:endParaRPr lang="en-GB" sz="2800" b="1" dirty="0">
              <a:solidFill>
                <a:srgbClr val="FF0000"/>
              </a:solidFill>
            </a:endParaRPr>
          </a:p>
          <a:p>
            <a:pPr marL="228600" indent="-228600">
              <a:buFont typeface="Arial" panose="020B0604020202020204" pitchFamily="34" charset="0"/>
              <a:buChar char="•"/>
            </a:pPr>
            <a:r>
              <a:rPr lang="en-GB" sz="2800" dirty="0"/>
              <a:t>User is the measurement guide to the designer</a:t>
            </a:r>
          </a:p>
          <a:p>
            <a:pPr marL="228600" indent="-228600">
              <a:buFont typeface="Arial" panose="020B0604020202020204" pitchFamily="34" charset="0"/>
              <a:buChar char="•"/>
            </a:pPr>
            <a:r>
              <a:rPr lang="en-GB" sz="2800" dirty="0"/>
              <a:t>Designer’s role is to translate the users’ needs and goals into a design solution</a:t>
            </a:r>
          </a:p>
        </p:txBody>
      </p:sp>
      <p:sp>
        <p:nvSpPr>
          <p:cNvPr id="2" name="Slide Number Placeholder 1"/>
          <p:cNvSpPr>
            <a:spLocks noGrp="1"/>
          </p:cNvSpPr>
          <p:nvPr>
            <p:ph type="sldNum" sz="quarter" idx="12"/>
          </p:nvPr>
        </p:nvSpPr>
        <p:spPr/>
        <p:txBody>
          <a:bodyPr/>
          <a:lstStyle/>
          <a:p>
            <a:fld id="{4FAB73BC-B049-4115-A692-8D63A059BFB8}" type="slidenum">
              <a:rPr lang="en-US" smtClean="0"/>
              <a:t>16</a:t>
            </a:fld>
            <a:endParaRPr lang="en-US" dirty="0"/>
          </a:p>
        </p:txBody>
      </p:sp>
      <p:grpSp>
        <p:nvGrpSpPr>
          <p:cNvPr id="4" name="Group 3"/>
          <p:cNvGrpSpPr/>
          <p:nvPr/>
        </p:nvGrpSpPr>
        <p:grpSpPr>
          <a:xfrm>
            <a:off x="8384883" y="4681011"/>
            <a:ext cx="1559173" cy="1559173"/>
            <a:chOff x="1920875" y="904875"/>
            <a:chExt cx="2254249" cy="2254249"/>
          </a:xfrm>
        </p:grpSpPr>
        <p:sp>
          <p:nvSpPr>
            <p:cNvPr id="17" name="Oval 16"/>
            <p:cNvSpPr/>
            <p:nvPr/>
          </p:nvSpPr>
          <p:spPr>
            <a:xfrm>
              <a:off x="1920875" y="904875"/>
              <a:ext cx="2254249" cy="2254249"/>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8" name="Oval 4"/>
            <p:cNvSpPr/>
            <p:nvPr/>
          </p:nvSpPr>
          <p:spPr>
            <a:xfrm>
              <a:off x="2251002" y="1235002"/>
              <a:ext cx="1593995" cy="1593995"/>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25400" tIns="25400" rIns="25400" bIns="25400" numCol="1" spcCol="1270" anchor="ctr" anchorCtr="0">
              <a:noAutofit/>
            </a:bodyPr>
            <a:lstStyle/>
            <a:p>
              <a:pPr algn="ctr" defTabSz="889000">
                <a:lnSpc>
                  <a:spcPct val="90000"/>
                </a:lnSpc>
                <a:spcAft>
                  <a:spcPct val="35000"/>
                </a:spcAft>
              </a:pPr>
              <a:r>
                <a:rPr lang="en-US" sz="1000" dirty="0"/>
                <a:t>Interaction Design Approaches</a:t>
              </a:r>
            </a:p>
          </p:txBody>
        </p:sp>
      </p:grpSp>
      <p:grpSp>
        <p:nvGrpSpPr>
          <p:cNvPr id="5" name="Group 4"/>
          <p:cNvGrpSpPr/>
          <p:nvPr/>
        </p:nvGrpSpPr>
        <p:grpSpPr>
          <a:xfrm>
            <a:off x="8707407" y="4149080"/>
            <a:ext cx="1008313" cy="976288"/>
            <a:chOff x="2484437" y="402"/>
            <a:chExt cx="1127124" cy="1127124"/>
          </a:xfrm>
          <a:solidFill>
            <a:schemeClr val="accent1">
              <a:lumMod val="50000"/>
            </a:schemeClr>
          </a:solidFill>
        </p:grpSpPr>
        <p:sp>
          <p:nvSpPr>
            <p:cNvPr id="15" name="Oval 14"/>
            <p:cNvSpPr/>
            <p:nvPr/>
          </p:nvSpPr>
          <p:spPr>
            <a:xfrm>
              <a:off x="2484437" y="402"/>
              <a:ext cx="1127124" cy="1127124"/>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6"/>
            <p:cNvSpPr/>
            <p:nvPr/>
          </p:nvSpPr>
          <p:spPr>
            <a:xfrm>
              <a:off x="2649500" y="165465"/>
              <a:ext cx="796998" cy="79699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6510" tIns="16510" rIns="16510" bIns="16510" numCol="1" spcCol="1270" anchor="ctr" anchorCtr="0">
              <a:noAutofit/>
            </a:bodyPr>
            <a:lstStyle/>
            <a:p>
              <a:pPr algn="ctr" defTabSz="577850">
                <a:lnSpc>
                  <a:spcPct val="90000"/>
                </a:lnSpc>
                <a:spcAft>
                  <a:spcPct val="35000"/>
                </a:spcAft>
              </a:pPr>
              <a:r>
                <a:rPr lang="en-US" sz="1000" dirty="0"/>
                <a:t>User Centered</a:t>
              </a:r>
            </a:p>
          </p:txBody>
        </p:sp>
      </p:grpSp>
      <p:grpSp>
        <p:nvGrpSpPr>
          <p:cNvPr id="6" name="Group 5"/>
          <p:cNvGrpSpPr/>
          <p:nvPr/>
        </p:nvGrpSpPr>
        <p:grpSpPr>
          <a:xfrm>
            <a:off x="9494658" y="5011201"/>
            <a:ext cx="921822" cy="953357"/>
            <a:chOff x="3952472" y="1468437"/>
            <a:chExt cx="1127124" cy="1127124"/>
          </a:xfrm>
        </p:grpSpPr>
        <p:sp>
          <p:nvSpPr>
            <p:cNvPr id="13" name="Oval 12"/>
            <p:cNvSpPr/>
            <p:nvPr/>
          </p:nvSpPr>
          <p:spPr>
            <a:xfrm>
              <a:off x="3952472" y="1468437"/>
              <a:ext cx="1127124" cy="112712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8"/>
            <p:cNvSpPr/>
            <p:nvPr/>
          </p:nvSpPr>
          <p:spPr>
            <a:xfrm>
              <a:off x="4117535" y="1633500"/>
              <a:ext cx="796998" cy="79699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510" tIns="16510" rIns="16510" bIns="16510" numCol="1" spcCol="1270" anchor="ctr" anchorCtr="0">
              <a:noAutofit/>
            </a:bodyPr>
            <a:lstStyle/>
            <a:p>
              <a:pPr algn="ctr" defTabSz="577850">
                <a:lnSpc>
                  <a:spcPct val="90000"/>
                </a:lnSpc>
                <a:spcAft>
                  <a:spcPct val="35000"/>
                </a:spcAft>
              </a:pPr>
              <a:r>
                <a:rPr lang="en-US" sz="1000" dirty="0"/>
                <a:t>Activity Centered</a:t>
              </a:r>
            </a:p>
          </p:txBody>
        </p:sp>
      </p:grpSp>
      <p:grpSp>
        <p:nvGrpSpPr>
          <p:cNvPr id="7" name="Group 6"/>
          <p:cNvGrpSpPr/>
          <p:nvPr/>
        </p:nvGrpSpPr>
        <p:grpSpPr>
          <a:xfrm>
            <a:off x="8665438" y="5733255"/>
            <a:ext cx="1015588" cy="941438"/>
            <a:chOff x="2484437" y="2936472"/>
            <a:chExt cx="1127124" cy="1127124"/>
          </a:xfrm>
        </p:grpSpPr>
        <p:sp>
          <p:nvSpPr>
            <p:cNvPr id="11" name="Oval 10"/>
            <p:cNvSpPr/>
            <p:nvPr/>
          </p:nvSpPr>
          <p:spPr>
            <a:xfrm>
              <a:off x="2484437" y="2936472"/>
              <a:ext cx="1127124" cy="112712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2" name="Oval 10"/>
            <p:cNvSpPr/>
            <p:nvPr/>
          </p:nvSpPr>
          <p:spPr>
            <a:xfrm>
              <a:off x="2649500" y="3101535"/>
              <a:ext cx="796998" cy="79699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510" tIns="16510" rIns="16510" bIns="16510" numCol="1" spcCol="1270" anchor="ctr" anchorCtr="0">
              <a:noAutofit/>
            </a:bodyPr>
            <a:lstStyle/>
            <a:p>
              <a:pPr algn="ctr" defTabSz="577850">
                <a:lnSpc>
                  <a:spcPct val="90000"/>
                </a:lnSpc>
                <a:spcAft>
                  <a:spcPct val="35000"/>
                </a:spcAft>
              </a:pPr>
              <a:r>
                <a:rPr lang="en-US" sz="1000" dirty="0"/>
                <a:t>Systems Design</a:t>
              </a:r>
            </a:p>
          </p:txBody>
        </p:sp>
      </p:grpSp>
      <p:grpSp>
        <p:nvGrpSpPr>
          <p:cNvPr id="8" name="Group 7"/>
          <p:cNvGrpSpPr/>
          <p:nvPr/>
        </p:nvGrpSpPr>
        <p:grpSpPr>
          <a:xfrm>
            <a:off x="7927820" y="4982396"/>
            <a:ext cx="927250" cy="934479"/>
            <a:chOff x="1016402" y="1468437"/>
            <a:chExt cx="1127124" cy="1127124"/>
          </a:xfrm>
        </p:grpSpPr>
        <p:sp>
          <p:nvSpPr>
            <p:cNvPr id="9" name="Oval 8"/>
            <p:cNvSpPr/>
            <p:nvPr/>
          </p:nvSpPr>
          <p:spPr>
            <a:xfrm>
              <a:off x="1016402" y="1468437"/>
              <a:ext cx="1127124" cy="112712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 name="Oval 12"/>
            <p:cNvSpPr/>
            <p:nvPr/>
          </p:nvSpPr>
          <p:spPr>
            <a:xfrm>
              <a:off x="1181465" y="1633500"/>
              <a:ext cx="796998" cy="79699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6510" tIns="16510" rIns="16510" bIns="16510" numCol="1" spcCol="1270" anchor="ctr" anchorCtr="0">
              <a:noAutofit/>
            </a:bodyPr>
            <a:lstStyle/>
            <a:p>
              <a:pPr algn="ctr" defTabSz="577850">
                <a:lnSpc>
                  <a:spcPct val="90000"/>
                </a:lnSpc>
                <a:spcAft>
                  <a:spcPct val="35000"/>
                </a:spcAft>
              </a:pPr>
              <a:r>
                <a:rPr lang="en-US" sz="1000" dirty="0"/>
                <a:t>Genius Design</a:t>
              </a:r>
            </a:p>
          </p:txBody>
        </p:sp>
      </p:grpSp>
      <p:pic>
        <p:nvPicPr>
          <p:cNvPr id="27652" name="Picture 4" descr="Designer jokes - how people see desig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458" y="3965535"/>
            <a:ext cx="3696271" cy="27352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User Needs</a:t>
            </a:r>
          </a:p>
        </p:txBody>
      </p:sp>
    </p:spTree>
    <p:extLst>
      <p:ext uri="{BB962C8B-B14F-4D97-AF65-F5344CB8AC3E}">
        <p14:creationId xmlns:p14="http://schemas.microsoft.com/office/powerpoint/2010/main" val="408241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Knife 1</a:t>
            </a:r>
          </a:p>
        </p:txBody>
      </p:sp>
      <p:pic>
        <p:nvPicPr>
          <p:cNvPr id="14339" name="Content Placeholder 3" descr="scalpel.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67250" y="2957513"/>
            <a:ext cx="2857500" cy="2190750"/>
          </a:xfrm>
        </p:spPr>
      </p:pic>
    </p:spTree>
    <p:extLst>
      <p:ext uri="{BB962C8B-B14F-4D97-AF65-F5344CB8AC3E}">
        <p14:creationId xmlns:p14="http://schemas.microsoft.com/office/powerpoint/2010/main" val="1027171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“Knife” 2</a:t>
            </a:r>
          </a:p>
        </p:txBody>
      </p:sp>
      <p:pic>
        <p:nvPicPr>
          <p:cNvPr id="15363" name="Content Placeholder 3" descr="Swiss-wenger-85-swiss-army-knife.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714750" y="2595563"/>
            <a:ext cx="4762500" cy="2914650"/>
          </a:xfrm>
        </p:spPr>
      </p:pic>
    </p:spTree>
    <p:extLst>
      <p:ext uri="{BB962C8B-B14F-4D97-AF65-F5344CB8AC3E}">
        <p14:creationId xmlns:p14="http://schemas.microsoft.com/office/powerpoint/2010/main" val="2741183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en-GB" dirty="0"/>
              <a:t>Overview for Today</a:t>
            </a:r>
          </a:p>
        </p:txBody>
      </p:sp>
      <p:sp>
        <p:nvSpPr>
          <p:cNvPr id="5125" name="Rectangle 3"/>
          <p:cNvSpPr>
            <a:spLocks noGrp="1" noChangeArrowheads="1"/>
          </p:cNvSpPr>
          <p:nvPr>
            <p:ph type="body" sz="half" idx="1"/>
          </p:nvPr>
        </p:nvSpPr>
        <p:spPr>
          <a:xfrm>
            <a:off x="1981200" y="1600201"/>
            <a:ext cx="6173788" cy="4525963"/>
          </a:xfrm>
        </p:spPr>
        <p:txBody>
          <a:bodyPr>
            <a:normAutofit/>
          </a:bodyPr>
          <a:lstStyle/>
          <a:p>
            <a:pPr>
              <a:lnSpc>
                <a:spcPct val="80000"/>
              </a:lnSpc>
            </a:pPr>
            <a:r>
              <a:rPr lang="en-GB" sz="2800" b="1" dirty="0">
                <a:solidFill>
                  <a:schemeClr val="tx1">
                    <a:lumMod val="85000"/>
                    <a:lumOff val="15000"/>
                  </a:schemeClr>
                </a:solidFill>
              </a:rPr>
              <a:t>Interaction Design</a:t>
            </a:r>
          </a:p>
          <a:p>
            <a:pPr lvl="1">
              <a:lnSpc>
                <a:spcPct val="110000"/>
              </a:lnSpc>
              <a:spcBef>
                <a:spcPts val="0"/>
              </a:spcBef>
              <a:spcAft>
                <a:spcPts val="0"/>
              </a:spcAft>
            </a:pPr>
            <a:r>
              <a:rPr lang="en-GB" sz="2400" dirty="0"/>
              <a:t>User-</a:t>
            </a:r>
            <a:r>
              <a:rPr lang="en-GB" sz="2400" dirty="0" err="1"/>
              <a:t>centered</a:t>
            </a:r>
            <a:r>
              <a:rPr lang="en-GB" sz="2400" dirty="0"/>
              <a:t> design</a:t>
            </a:r>
          </a:p>
          <a:p>
            <a:pPr marL="128016" lvl="1" indent="0">
              <a:lnSpc>
                <a:spcPct val="80000"/>
              </a:lnSpc>
              <a:buNone/>
            </a:pPr>
            <a:endParaRPr lang="en-US" sz="2000" dirty="0"/>
          </a:p>
          <a:p>
            <a:pPr>
              <a:lnSpc>
                <a:spcPct val="80000"/>
              </a:lnSpc>
            </a:pPr>
            <a:r>
              <a:rPr lang="en-US" altLang="zh-CN" sz="2800" b="1" dirty="0">
                <a:solidFill>
                  <a:schemeClr val="tx1">
                    <a:lumMod val="85000"/>
                    <a:lumOff val="15000"/>
                  </a:schemeClr>
                </a:solidFill>
              </a:rPr>
              <a:t>Process of Interaction Design</a:t>
            </a:r>
            <a:endParaRPr lang="en-US" sz="2800" b="1" dirty="0">
              <a:solidFill>
                <a:schemeClr val="tx1">
                  <a:lumMod val="85000"/>
                  <a:lumOff val="15000"/>
                </a:schemeClr>
              </a:solidFill>
            </a:endParaRPr>
          </a:p>
          <a:p>
            <a:pPr marL="228600" indent="-165100">
              <a:lnSpc>
                <a:spcPct val="110000"/>
              </a:lnSpc>
              <a:spcBef>
                <a:spcPts val="600"/>
              </a:spcBef>
              <a:spcAft>
                <a:spcPts val="0"/>
              </a:spcAft>
              <a:buFont typeface="Wingdings" panose="05000000000000000000" pitchFamily="2" charset="2"/>
              <a:buChar char="§"/>
            </a:pPr>
            <a:r>
              <a:rPr lang="en-GB" sz="2400" dirty="0">
                <a:solidFill>
                  <a:schemeClr val="tx1"/>
                </a:solidFill>
              </a:rPr>
              <a:t>Establishing requirements</a:t>
            </a:r>
          </a:p>
          <a:p>
            <a:pPr marL="228600" indent="-165100">
              <a:lnSpc>
                <a:spcPct val="110000"/>
              </a:lnSpc>
              <a:spcBef>
                <a:spcPts val="600"/>
              </a:spcBef>
              <a:spcAft>
                <a:spcPts val="0"/>
              </a:spcAft>
              <a:buFont typeface="Wingdings" panose="05000000000000000000" pitchFamily="2" charset="2"/>
              <a:buChar char="§"/>
            </a:pPr>
            <a:r>
              <a:rPr lang="en-GB" sz="2400" dirty="0">
                <a:solidFill>
                  <a:schemeClr val="tx1"/>
                </a:solidFill>
              </a:rPr>
              <a:t>Developing alternatives</a:t>
            </a:r>
          </a:p>
          <a:p>
            <a:pPr marL="228600" indent="-165100">
              <a:lnSpc>
                <a:spcPct val="110000"/>
              </a:lnSpc>
              <a:spcBef>
                <a:spcPts val="600"/>
              </a:spcBef>
              <a:spcAft>
                <a:spcPts val="0"/>
              </a:spcAft>
              <a:buFont typeface="Wingdings" panose="05000000000000000000" pitchFamily="2" charset="2"/>
              <a:buChar char="§"/>
            </a:pPr>
            <a:r>
              <a:rPr lang="en-GB" sz="2400" dirty="0">
                <a:solidFill>
                  <a:schemeClr val="tx1"/>
                </a:solidFill>
              </a:rPr>
              <a:t>Prototyping</a:t>
            </a:r>
          </a:p>
          <a:p>
            <a:pPr marL="228600" indent="-165100">
              <a:lnSpc>
                <a:spcPct val="110000"/>
              </a:lnSpc>
              <a:spcBef>
                <a:spcPts val="600"/>
              </a:spcBef>
              <a:spcAft>
                <a:spcPts val="0"/>
              </a:spcAft>
              <a:buFont typeface="Wingdings" panose="05000000000000000000" pitchFamily="2" charset="2"/>
              <a:buChar char="§"/>
            </a:pPr>
            <a:r>
              <a:rPr lang="en-GB" sz="2400" dirty="0">
                <a:solidFill>
                  <a:schemeClr val="tx1"/>
                </a:solidFill>
              </a:rPr>
              <a:t>Evaluating</a:t>
            </a:r>
          </a:p>
          <a:p>
            <a:pPr lvl="1" eaLnBrk="1" hangingPunct="1">
              <a:lnSpc>
                <a:spcPct val="80000"/>
              </a:lnSpc>
            </a:pPr>
            <a:endParaRPr lang="en-US" sz="2000" dirty="0"/>
          </a:p>
          <a:p>
            <a:pPr eaLnBrk="1" hangingPunct="1">
              <a:lnSpc>
                <a:spcPct val="80000"/>
              </a:lnSpc>
            </a:pPr>
            <a:endParaRPr lang="en-US" sz="2400" dirty="0"/>
          </a:p>
          <a:p>
            <a:pPr lvl="3" eaLnBrk="1" hangingPunct="1">
              <a:lnSpc>
                <a:spcPct val="80000"/>
              </a:lnSpc>
            </a:pPr>
            <a:endParaRPr lang="en-GB" sz="1600" dirty="0"/>
          </a:p>
        </p:txBody>
      </p:sp>
      <p:graphicFrame>
        <p:nvGraphicFramePr>
          <p:cNvPr id="5127" name="Object 5"/>
          <p:cNvGraphicFramePr>
            <a:graphicFrameLocks noGrp="1" noChangeAspect="1"/>
          </p:cNvGraphicFramePr>
          <p:nvPr>
            <p:ph type="clipArt" sz="half" idx="2"/>
            <p:extLst>
              <p:ext uri="{D42A27DB-BD31-4B8C-83A1-F6EECF244321}">
                <p14:modId xmlns:p14="http://schemas.microsoft.com/office/powerpoint/2010/main" val="3879791794"/>
              </p:ext>
            </p:extLst>
          </p:nvPr>
        </p:nvGraphicFramePr>
        <p:xfrm>
          <a:off x="7896225" y="1865313"/>
          <a:ext cx="1857375" cy="3995737"/>
        </p:xfrm>
        <a:graphic>
          <a:graphicData uri="http://schemas.openxmlformats.org/presentationml/2006/ole">
            <mc:AlternateContent xmlns:mc="http://schemas.openxmlformats.org/markup-compatibility/2006">
              <mc:Choice xmlns:v="urn:schemas-microsoft-com:vml" Requires="v">
                <p:oleObj name="Clip" r:id="rId3" imgW="1857375" imgH="3995738" progId="MS_ClipArt_Gallery.2">
                  <p:embed/>
                </p:oleObj>
              </mc:Choice>
              <mc:Fallback>
                <p:oleObj name="Clip" r:id="rId3" imgW="1857375" imgH="3995738" progId="MS_ClipArt_Gallery.2">
                  <p:embed/>
                  <p:pic>
                    <p:nvPicPr>
                      <p:cNvPr id="512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25" y="1865313"/>
                        <a:ext cx="1857375" cy="399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Rectangle 4"/>
          <p:cNvSpPr>
            <a:spLocks noChangeArrowheads="1"/>
          </p:cNvSpPr>
          <p:nvPr/>
        </p:nvSpPr>
        <p:spPr bwMode="auto">
          <a:xfrm>
            <a:off x="1558925" y="-2190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sz="2400">
              <a:latin typeface="Times" pitchFamily="18" charset="0"/>
            </a:endParaRPr>
          </a:p>
        </p:txBody>
      </p:sp>
    </p:spTree>
    <p:extLst>
      <p:ext uri="{BB962C8B-B14F-4D97-AF65-F5344CB8AC3E}">
        <p14:creationId xmlns:p14="http://schemas.microsoft.com/office/powerpoint/2010/main" val="362306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p:txBody>
          <a:bodyPr>
            <a:normAutofit/>
          </a:bodyPr>
          <a:lstStyle/>
          <a:p>
            <a:r>
              <a:rPr lang="en-US" dirty="0"/>
              <a:t>Write Answer:  which knife is better?</a:t>
            </a:r>
          </a:p>
        </p:txBody>
      </p:sp>
      <p:sp>
        <p:nvSpPr>
          <p:cNvPr id="3" name="TPAnswers"/>
          <p:cNvSpPr>
            <a:spLocks noGrp="1"/>
          </p:cNvSpPr>
          <p:nvPr>
            <p:ph idx="1"/>
            <p:custDataLst>
              <p:tags r:id="rId2"/>
            </p:custDataLst>
          </p:nvPr>
        </p:nvSpPr>
        <p:spPr>
          <a:xfrm>
            <a:off x="2133600" y="2708920"/>
            <a:ext cx="7924800" cy="2376926"/>
          </a:xfrm>
        </p:spPr>
        <p:txBody>
          <a:bodyPr>
            <a:normAutofit/>
          </a:bodyPr>
          <a:lstStyle/>
          <a:p>
            <a:pPr marL="514350" indent="-514350">
              <a:spcAft>
                <a:spcPts val="0"/>
              </a:spcAft>
              <a:buAutoNum type="alphaUcPeriod"/>
            </a:pPr>
            <a:r>
              <a:rPr lang="en-US" dirty="0"/>
              <a:t>Scalpel</a:t>
            </a:r>
          </a:p>
          <a:p>
            <a:pPr marL="514350" indent="-514350">
              <a:spcAft>
                <a:spcPts val="0"/>
              </a:spcAft>
              <a:buAutoNum type="alphaUcPeriod"/>
            </a:pPr>
            <a:r>
              <a:rPr lang="en-US" dirty="0"/>
              <a:t>Swiss army</a:t>
            </a:r>
          </a:p>
          <a:p>
            <a:pPr marL="514350" indent="-514350">
              <a:spcAft>
                <a:spcPts val="0"/>
              </a:spcAft>
              <a:buAutoNum type="alphaUcPeriod"/>
            </a:pPr>
            <a:r>
              <a:rPr lang="en-US" dirty="0"/>
              <a:t>It depends on the needs</a:t>
            </a:r>
          </a:p>
        </p:txBody>
      </p:sp>
      <p:sp>
        <p:nvSpPr>
          <p:cNvPr id="5" name="CAI1"/>
          <p:cNvSpPr/>
          <p:nvPr>
            <p:custDataLst>
              <p:tags r:id="rId3"/>
            </p:custDataLst>
          </p:nvPr>
        </p:nvSpPr>
        <p:spPr>
          <a:xfrm rot="10800000">
            <a:off x="1680666" y="4005064"/>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4138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Focus on Users’ Needs</a:t>
            </a:r>
          </a:p>
        </p:txBody>
      </p:sp>
      <p:sp>
        <p:nvSpPr>
          <p:cNvPr id="2" name="Content Placeholder 1"/>
          <p:cNvSpPr>
            <a:spLocks noGrp="1"/>
          </p:cNvSpPr>
          <p:nvPr>
            <p:ph idx="1"/>
          </p:nvPr>
        </p:nvSpPr>
        <p:spPr>
          <a:xfrm>
            <a:off x="1024128" y="1988840"/>
            <a:ext cx="8558024" cy="4752568"/>
          </a:xfrm>
        </p:spPr>
        <p:txBody>
          <a:bodyPr/>
          <a:lstStyle/>
          <a:p>
            <a:pPr>
              <a:lnSpc>
                <a:spcPct val="90000"/>
              </a:lnSpc>
            </a:pPr>
            <a:r>
              <a:rPr lang="en-GB" sz="2800" dirty="0"/>
              <a:t>Need to take into account:</a:t>
            </a:r>
          </a:p>
          <a:p>
            <a:pPr lvl="1">
              <a:lnSpc>
                <a:spcPct val="90000"/>
              </a:lnSpc>
            </a:pPr>
            <a:r>
              <a:rPr lang="en-GB" sz="2400" dirty="0"/>
              <a:t>Who the users are, kids vs. adults</a:t>
            </a:r>
          </a:p>
          <a:p>
            <a:pPr lvl="1">
              <a:lnSpc>
                <a:spcPct val="90000"/>
              </a:lnSpc>
            </a:pPr>
            <a:r>
              <a:rPr lang="en-GB" sz="2400" dirty="0"/>
              <a:t>What activities are being carried out, reading news vs. purchasing</a:t>
            </a:r>
          </a:p>
          <a:p>
            <a:pPr lvl="1">
              <a:lnSpc>
                <a:spcPct val="90000"/>
              </a:lnSpc>
            </a:pPr>
            <a:r>
              <a:rPr lang="en-GB" sz="2400" dirty="0"/>
              <a:t>Where the interaction is taking place, mobile vs. desktop</a:t>
            </a:r>
          </a:p>
          <a:p>
            <a:pPr lvl="1">
              <a:lnSpc>
                <a:spcPct val="90000"/>
              </a:lnSpc>
            </a:pPr>
            <a:endParaRPr lang="en-GB" dirty="0"/>
          </a:p>
          <a:p>
            <a:pPr>
              <a:lnSpc>
                <a:spcPct val="90000"/>
              </a:lnSpc>
            </a:pPr>
            <a:r>
              <a:rPr lang="en-GB" sz="2800" dirty="0"/>
              <a:t>Need to optimize the interactions users have with a product, so that they match the users’ activities and needs</a:t>
            </a:r>
          </a:p>
        </p:txBody>
      </p:sp>
    </p:spTree>
    <p:extLst>
      <p:ext uri="{BB962C8B-B14F-4D97-AF65-F5344CB8AC3E}">
        <p14:creationId xmlns:p14="http://schemas.microsoft.com/office/powerpoint/2010/main" val="391585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218977" y="531352"/>
            <a:ext cx="7989887" cy="1143000"/>
          </a:xfrm>
        </p:spPr>
        <p:txBody>
          <a:bodyPr/>
          <a:lstStyle/>
          <a:p>
            <a:pPr eaLnBrk="1" hangingPunct="1"/>
            <a:r>
              <a:rPr lang="en-GB" sz="3600" dirty="0"/>
              <a:t>Who are the users/stakeholders?</a:t>
            </a:r>
          </a:p>
        </p:txBody>
      </p:sp>
      <p:sp>
        <p:nvSpPr>
          <p:cNvPr id="13317" name="Rectangle 3"/>
          <p:cNvSpPr>
            <a:spLocks noGrp="1" noChangeArrowheads="1"/>
          </p:cNvSpPr>
          <p:nvPr>
            <p:ph idx="1"/>
          </p:nvPr>
        </p:nvSpPr>
        <p:spPr>
          <a:xfrm>
            <a:off x="1235963" y="2060848"/>
            <a:ext cx="9720073" cy="4023360"/>
          </a:xfrm>
          <a:extLst>
            <a:ext uri="{91240B29-F687-4F45-9708-019B960494DF}">
              <a14:hiddenLine xmlns:a14="http://schemas.microsoft.com/office/drawing/2010/main" w="9525">
                <a:solidFill>
                  <a:srgbClr val="1D6E76"/>
                </a:solidFill>
                <a:miter lim="800000"/>
                <a:headEnd/>
                <a:tailEnd/>
              </a14:hiddenLine>
            </a:ext>
          </a:extLst>
        </p:spPr>
        <p:txBody>
          <a:bodyPr>
            <a:normAutofit lnSpcReduction="10000"/>
          </a:bodyPr>
          <a:lstStyle/>
          <a:p>
            <a:pPr eaLnBrk="1" hangingPunct="1">
              <a:lnSpc>
                <a:spcPct val="90000"/>
              </a:lnSpc>
            </a:pPr>
            <a:r>
              <a:rPr lang="en-GB" sz="2400" dirty="0"/>
              <a:t>Not as obvious as you think:</a:t>
            </a:r>
          </a:p>
          <a:p>
            <a:pPr lvl="1" eaLnBrk="1" hangingPunct="1">
              <a:lnSpc>
                <a:spcPct val="90000"/>
              </a:lnSpc>
            </a:pPr>
            <a:r>
              <a:rPr lang="en-GB" sz="2000" dirty="0"/>
              <a:t> those who interact directly with the product</a:t>
            </a:r>
          </a:p>
          <a:p>
            <a:pPr lvl="1" eaLnBrk="1" hangingPunct="1">
              <a:lnSpc>
                <a:spcPct val="90000"/>
              </a:lnSpc>
            </a:pPr>
            <a:r>
              <a:rPr lang="en-GB" sz="2000" dirty="0"/>
              <a:t> those who manage direct users</a:t>
            </a:r>
          </a:p>
          <a:p>
            <a:pPr lvl="1" eaLnBrk="1" hangingPunct="1">
              <a:lnSpc>
                <a:spcPct val="90000"/>
              </a:lnSpc>
            </a:pPr>
            <a:r>
              <a:rPr lang="en-GB" sz="2000" dirty="0"/>
              <a:t> those who receive output from the product </a:t>
            </a:r>
          </a:p>
          <a:p>
            <a:pPr lvl="1" eaLnBrk="1" hangingPunct="1">
              <a:lnSpc>
                <a:spcPct val="90000"/>
              </a:lnSpc>
            </a:pPr>
            <a:r>
              <a:rPr lang="en-GB" sz="2000" dirty="0"/>
              <a:t> those who make the purchasing decision </a:t>
            </a:r>
          </a:p>
          <a:p>
            <a:pPr lvl="1" eaLnBrk="1" hangingPunct="1">
              <a:lnSpc>
                <a:spcPct val="90000"/>
              </a:lnSpc>
            </a:pPr>
            <a:r>
              <a:rPr lang="en-GB" sz="2000" dirty="0"/>
              <a:t> those who use competitor’s products</a:t>
            </a:r>
          </a:p>
          <a:p>
            <a:pPr lvl="1" eaLnBrk="1" hangingPunct="1">
              <a:lnSpc>
                <a:spcPct val="90000"/>
              </a:lnSpc>
            </a:pPr>
            <a:endParaRPr lang="en-GB" sz="2000" dirty="0"/>
          </a:p>
          <a:p>
            <a:pPr eaLnBrk="1" hangingPunct="1">
              <a:lnSpc>
                <a:spcPct val="90000"/>
              </a:lnSpc>
            </a:pPr>
            <a:r>
              <a:rPr lang="en-GB" sz="2400" dirty="0"/>
              <a:t>Three categories of user (Eason, 1987):  </a:t>
            </a:r>
          </a:p>
          <a:p>
            <a:pPr lvl="1" eaLnBrk="1" hangingPunct="1">
              <a:lnSpc>
                <a:spcPct val="90000"/>
              </a:lnSpc>
            </a:pPr>
            <a:r>
              <a:rPr lang="en-GB" sz="2000" dirty="0">
                <a:solidFill>
                  <a:srgbClr val="FF0000"/>
                </a:solidFill>
              </a:rPr>
              <a:t> primary: </a:t>
            </a:r>
            <a:r>
              <a:rPr lang="en-GB" sz="2000" dirty="0"/>
              <a:t>frequent hands-on</a:t>
            </a:r>
          </a:p>
          <a:p>
            <a:pPr lvl="1" eaLnBrk="1" hangingPunct="1">
              <a:lnSpc>
                <a:spcPct val="90000"/>
              </a:lnSpc>
            </a:pPr>
            <a:r>
              <a:rPr lang="en-GB" sz="2000" dirty="0"/>
              <a:t> </a:t>
            </a:r>
            <a:r>
              <a:rPr lang="en-GB" sz="2000" dirty="0">
                <a:solidFill>
                  <a:srgbClr val="FFC000"/>
                </a:solidFill>
              </a:rPr>
              <a:t>secondary: </a:t>
            </a:r>
            <a:r>
              <a:rPr lang="en-GB" sz="2000" dirty="0"/>
              <a:t>occasional or via someone else</a:t>
            </a:r>
          </a:p>
          <a:p>
            <a:pPr lvl="1" eaLnBrk="1" hangingPunct="1">
              <a:lnSpc>
                <a:spcPct val="90000"/>
              </a:lnSpc>
            </a:pPr>
            <a:r>
              <a:rPr lang="en-GB" sz="2000" dirty="0">
                <a:solidFill>
                  <a:srgbClr val="492D65"/>
                </a:solidFill>
              </a:rPr>
              <a:t> tertiary: </a:t>
            </a:r>
            <a:r>
              <a:rPr lang="en-GB" sz="2000" dirty="0"/>
              <a:t>affected by its introduction, or will influence its purchase</a:t>
            </a:r>
          </a:p>
          <a:p>
            <a:pPr eaLnBrk="1" hangingPunct="1">
              <a:lnSpc>
                <a:spcPct val="90000"/>
              </a:lnSpc>
            </a:pPr>
            <a:endParaRPr lang="en-GB" sz="2400" dirty="0"/>
          </a:p>
        </p:txBody>
      </p:sp>
      <p:sp>
        <p:nvSpPr>
          <p:cNvPr id="2" name="Slide Number Placeholder 1"/>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205530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mailman sits on the right side?</a:t>
            </a:r>
          </a:p>
        </p:txBody>
      </p:sp>
      <p:sp>
        <p:nvSpPr>
          <p:cNvPr id="4" name="Slide Number Placeholder 3"/>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27650" name="Picture 2" descr="Image result for mail 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916167"/>
            <a:ext cx="6732770" cy="44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8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928555" y="253380"/>
            <a:ext cx="7772400" cy="1143000"/>
          </a:xfrm>
        </p:spPr>
        <p:txBody>
          <a:bodyPr>
            <a:normAutofit/>
          </a:bodyPr>
          <a:lstStyle/>
          <a:p>
            <a:pPr eaLnBrk="1" hangingPunct="1"/>
            <a:r>
              <a:rPr lang="en-GB" dirty="0"/>
              <a:t>Understanding users’ needs</a:t>
            </a:r>
          </a:p>
        </p:txBody>
      </p:sp>
      <p:sp>
        <p:nvSpPr>
          <p:cNvPr id="16389" name="Rectangle 3"/>
          <p:cNvSpPr>
            <a:spLocks noGrp="1" noChangeArrowheads="1"/>
          </p:cNvSpPr>
          <p:nvPr>
            <p:ph type="body" idx="4294967295"/>
          </p:nvPr>
        </p:nvSpPr>
        <p:spPr>
          <a:xfrm>
            <a:off x="911424" y="1524000"/>
            <a:ext cx="11280576" cy="5105400"/>
          </a:xfrm>
        </p:spPr>
        <p:txBody>
          <a:bodyPr>
            <a:normAutofit/>
          </a:bodyPr>
          <a:lstStyle/>
          <a:p>
            <a:pPr marL="288925" indent="-288925">
              <a:buFont typeface="Arial" panose="020B0604020202020204" pitchFamily="34" charset="0"/>
              <a:buChar char="•"/>
            </a:pPr>
            <a:r>
              <a:rPr lang="en-GB" sz="2800" dirty="0"/>
              <a:t>Need to take into account what people</a:t>
            </a:r>
            <a:br>
              <a:rPr lang="en-GB" sz="2800" dirty="0"/>
            </a:br>
            <a:r>
              <a:rPr lang="en-GB" sz="2800" dirty="0"/>
              <a:t>are good and bad at</a:t>
            </a:r>
          </a:p>
          <a:p>
            <a:pPr marL="288925" indent="-288925">
              <a:buFont typeface="Arial" panose="020B0604020202020204" pitchFamily="34" charset="0"/>
              <a:buChar char="•"/>
            </a:pPr>
            <a:r>
              <a:rPr lang="en-GB" sz="2800" dirty="0"/>
              <a:t>Consider what might help people in the way </a:t>
            </a:r>
            <a:br>
              <a:rPr lang="en-GB" sz="2800" dirty="0"/>
            </a:br>
            <a:r>
              <a:rPr lang="en-GB" sz="2800" dirty="0"/>
              <a:t>they currently do things</a:t>
            </a:r>
          </a:p>
          <a:p>
            <a:pPr marL="288925" indent="-288925">
              <a:buFont typeface="Arial" panose="020B0604020202020204" pitchFamily="34" charset="0"/>
              <a:buChar char="•"/>
            </a:pPr>
            <a:r>
              <a:rPr lang="en-GB" sz="2800" dirty="0"/>
              <a:t>Think through what might provide </a:t>
            </a:r>
            <a:r>
              <a:rPr lang="en-US" altLang="zh-CN" sz="2800" dirty="0"/>
              <a:t>good</a:t>
            </a:r>
            <a:r>
              <a:rPr lang="en-GB" sz="2800" dirty="0"/>
              <a:t> user experiences</a:t>
            </a:r>
          </a:p>
          <a:p>
            <a:pPr marL="288925" indent="-288925">
              <a:buFont typeface="Arial" panose="020B0604020202020204" pitchFamily="34" charset="0"/>
              <a:buChar char="•"/>
            </a:pPr>
            <a:r>
              <a:rPr lang="en-GB" sz="2800" dirty="0"/>
              <a:t>Listen to what people want and get them involved</a:t>
            </a:r>
          </a:p>
          <a:p>
            <a:pPr marL="288925" indent="-288925">
              <a:buFont typeface="Arial" panose="020B0604020202020204" pitchFamily="34" charset="0"/>
              <a:buChar char="•"/>
            </a:pPr>
            <a:r>
              <a:rPr lang="en-GB" sz="2800" dirty="0"/>
              <a:t>Use tried and tested user-</a:t>
            </a:r>
            <a:r>
              <a:rPr lang="en-GB" sz="2800" dirty="0" err="1"/>
              <a:t>centered</a:t>
            </a:r>
            <a:r>
              <a:rPr lang="en-GB" sz="2800" dirty="0"/>
              <a:t> methods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48" y="1091650"/>
            <a:ext cx="3497585" cy="2323087"/>
          </a:xfrm>
          <a:prstGeom prst="rect">
            <a:avLst/>
          </a:prstGeom>
        </p:spPr>
      </p:pic>
    </p:spTree>
    <p:extLst>
      <p:ext uri="{BB962C8B-B14F-4D97-AF65-F5344CB8AC3E}">
        <p14:creationId xmlns:p14="http://schemas.microsoft.com/office/powerpoint/2010/main" val="283551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recommendations are useful?</a:t>
            </a:r>
          </a:p>
        </p:txBody>
      </p:sp>
      <p:sp>
        <p:nvSpPr>
          <p:cNvPr id="2" name="Slide Number Placeholder 1"/>
          <p:cNvSpPr>
            <a:spLocks noGrp="1"/>
          </p:cNvSpPr>
          <p:nvPr>
            <p:ph type="sldNum" sz="quarter" idx="12"/>
          </p:nvPr>
        </p:nvSpPr>
        <p:spPr/>
        <p:txBody>
          <a:bodyPr/>
          <a:lstStyle/>
          <a:p>
            <a:fld id="{4FAB73BC-B049-4115-A692-8D63A059BFB8}" type="slidenum">
              <a:rPr lang="en-US" smtClean="0"/>
              <a:t>25</a:t>
            </a:fld>
            <a:endParaRPr lang="en-US" dirty="0"/>
          </a:p>
        </p:txBody>
      </p:sp>
      <p:pic>
        <p:nvPicPr>
          <p:cNvPr id="5" name="Picture 4"/>
          <p:cNvPicPr>
            <a:picLocks noChangeAspect="1"/>
          </p:cNvPicPr>
          <p:nvPr/>
        </p:nvPicPr>
        <p:blipFill>
          <a:blip r:embed="rId2"/>
          <a:stretch>
            <a:fillRect/>
          </a:stretch>
        </p:blipFill>
        <p:spPr>
          <a:xfrm>
            <a:off x="3596863" y="1861865"/>
            <a:ext cx="4680520" cy="3027713"/>
          </a:xfrm>
          <a:prstGeom prst="rect">
            <a:avLst/>
          </a:prstGeom>
        </p:spPr>
      </p:pic>
      <p:sp>
        <p:nvSpPr>
          <p:cNvPr id="8" name="TextBox 7"/>
          <p:cNvSpPr txBox="1"/>
          <p:nvPr/>
        </p:nvSpPr>
        <p:spPr>
          <a:xfrm>
            <a:off x="2711400" y="5230137"/>
            <a:ext cx="6759351" cy="646331"/>
          </a:xfrm>
          <a:prstGeom prst="rect">
            <a:avLst/>
          </a:prstGeom>
          <a:noFill/>
        </p:spPr>
        <p:txBody>
          <a:bodyPr wrap="none" rtlCol="0">
            <a:spAutoFit/>
          </a:bodyPr>
          <a:lstStyle/>
          <a:p>
            <a:r>
              <a:rPr lang="en-US" dirty="0"/>
              <a:t>We are good at r</a:t>
            </a:r>
            <a:r>
              <a:rPr lang="en-US" altLang="zh-CN" dirty="0"/>
              <a:t>ecognizing things</a:t>
            </a:r>
            <a:r>
              <a:rPr lang="en-US" dirty="0"/>
              <a:t> but not good at remembering things</a:t>
            </a:r>
          </a:p>
          <a:p>
            <a:r>
              <a:rPr lang="en-US" dirty="0"/>
              <a:t>Can help the user find the right key words </a:t>
            </a:r>
          </a:p>
        </p:txBody>
      </p:sp>
    </p:spTree>
    <p:extLst>
      <p:ext uri="{BB962C8B-B14F-4D97-AF65-F5344CB8AC3E}">
        <p14:creationId xmlns:p14="http://schemas.microsoft.com/office/powerpoint/2010/main" val="416907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1855" y="694993"/>
            <a:ext cx="9720072" cy="1499616"/>
          </a:xfrm>
        </p:spPr>
        <p:txBody>
          <a:bodyPr/>
          <a:lstStyle/>
          <a:p>
            <a:r>
              <a:rPr lang="en-US" dirty="0"/>
              <a:t>Conceptual Model</a:t>
            </a:r>
            <a:endParaRPr lang="en-US" b="1" dirty="0"/>
          </a:p>
        </p:txBody>
      </p:sp>
      <p:sp>
        <p:nvSpPr>
          <p:cNvPr id="3" name="Content Placeholder 2"/>
          <p:cNvSpPr>
            <a:spLocks noGrp="1"/>
          </p:cNvSpPr>
          <p:nvPr>
            <p:ph idx="1"/>
          </p:nvPr>
        </p:nvSpPr>
        <p:spPr>
          <a:xfrm>
            <a:off x="1991544" y="2084832"/>
            <a:ext cx="8229600" cy="4743912"/>
          </a:xfrm>
        </p:spPr>
        <p:txBody>
          <a:bodyPr/>
          <a:lstStyle/>
          <a:p>
            <a:pPr marL="0" indent="0">
              <a:buNone/>
            </a:pPr>
            <a:r>
              <a:rPr lang="en-US" dirty="0"/>
              <a:t>How do you use a teapot to make some hot tea and drink it with a cup?</a:t>
            </a:r>
          </a:p>
        </p:txBody>
      </p:sp>
      <p:sp>
        <p:nvSpPr>
          <p:cNvPr id="4" name="Slide Number Placeholder 3"/>
          <p:cNvSpPr>
            <a:spLocks noGrp="1"/>
          </p:cNvSpPr>
          <p:nvPr>
            <p:ph type="sldNum" sz="quarter" idx="12"/>
          </p:nvPr>
        </p:nvSpPr>
        <p:spPr/>
        <p:txBody>
          <a:bodyPr/>
          <a:lstStyle/>
          <a:p>
            <a:fld id="{158853FB-C04E-4509-8966-74CC0ABE2E33}" type="slidenum">
              <a:rPr lang="en-US" smtClean="0"/>
              <a:t>26</a:t>
            </a:fld>
            <a:endParaRPr lang="en-US"/>
          </a:p>
        </p:txBody>
      </p:sp>
      <p:pic>
        <p:nvPicPr>
          <p:cNvPr id="5" name="Picture 4"/>
          <p:cNvPicPr>
            <a:picLocks noChangeAspect="1"/>
          </p:cNvPicPr>
          <p:nvPr/>
        </p:nvPicPr>
        <p:blipFill>
          <a:blip r:embed="rId3"/>
          <a:stretch>
            <a:fillRect/>
          </a:stretch>
        </p:blipFill>
        <p:spPr>
          <a:xfrm>
            <a:off x="7847781" y="2750568"/>
            <a:ext cx="2352675" cy="3412439"/>
          </a:xfrm>
          <a:prstGeom prst="rect">
            <a:avLst/>
          </a:prstGeom>
        </p:spPr>
      </p:pic>
    </p:spTree>
    <p:extLst>
      <p:ext uri="{BB962C8B-B14F-4D97-AF65-F5344CB8AC3E}">
        <p14:creationId xmlns:p14="http://schemas.microsoft.com/office/powerpoint/2010/main" val="28081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Conceptual Model</a:t>
            </a:r>
          </a:p>
        </p:txBody>
      </p:sp>
      <p:sp>
        <p:nvSpPr>
          <p:cNvPr id="7" name="Slide Number Placeholder 6"/>
          <p:cNvSpPr>
            <a:spLocks noGrp="1"/>
          </p:cNvSpPr>
          <p:nvPr>
            <p:ph type="sldNum" sz="quarter" idx="12"/>
          </p:nvPr>
        </p:nvSpPr>
        <p:spPr/>
        <p:txBody>
          <a:bodyPr/>
          <a:lstStyle/>
          <a:p>
            <a:fld id="{158853FB-C04E-4509-8966-74CC0ABE2E33}" type="slidenum">
              <a:rPr lang="en-US" smtClean="0"/>
              <a:t>27</a:t>
            </a:fld>
            <a:endParaRPr lang="en-US"/>
          </a:p>
        </p:txBody>
      </p:sp>
      <p:sp>
        <p:nvSpPr>
          <p:cNvPr id="4" name="Rectangle 3"/>
          <p:cNvSpPr/>
          <p:nvPr/>
        </p:nvSpPr>
        <p:spPr>
          <a:xfrm>
            <a:off x="1412956" y="2275316"/>
            <a:ext cx="6477000" cy="369332"/>
          </a:xfrm>
          <a:prstGeom prst="rect">
            <a:avLst/>
          </a:prstGeom>
        </p:spPr>
        <p:txBody>
          <a:bodyPr wrap="square">
            <a:spAutoFit/>
          </a:bodyPr>
          <a:lstStyle/>
          <a:p>
            <a:r>
              <a:rPr lang="en-US" dirty="0"/>
              <a:t>https://www.youtube.com/watch?v=pAOyWFOFhsg</a:t>
            </a:r>
          </a:p>
        </p:txBody>
      </p:sp>
      <p:sp>
        <p:nvSpPr>
          <p:cNvPr id="5" name="Rectangle 4"/>
          <p:cNvSpPr/>
          <p:nvPr/>
        </p:nvSpPr>
        <p:spPr>
          <a:xfrm>
            <a:off x="1412956" y="5013176"/>
            <a:ext cx="7696200" cy="923330"/>
          </a:xfrm>
          <a:prstGeom prst="rect">
            <a:avLst/>
          </a:prstGeom>
        </p:spPr>
        <p:txBody>
          <a:bodyPr wrap="square">
            <a:spAutoFit/>
          </a:bodyPr>
          <a:lstStyle/>
          <a:p>
            <a:r>
              <a:rPr lang="en-US" b="1" dirty="0"/>
              <a:t>More interesting videos</a:t>
            </a:r>
          </a:p>
          <a:p>
            <a:r>
              <a:rPr lang="en-US" dirty="0"/>
              <a:t>https://www.youtube.com/watch?v=fy-J_E55rw0&amp;list=PLAwxTw4SYaPlr4Uq3RoYuwlDADp0WQdGl</a:t>
            </a:r>
          </a:p>
        </p:txBody>
      </p:sp>
      <p:sp>
        <p:nvSpPr>
          <p:cNvPr id="6" name="Rectangle 5"/>
          <p:cNvSpPr/>
          <p:nvPr/>
        </p:nvSpPr>
        <p:spPr>
          <a:xfrm>
            <a:off x="1476391" y="3006199"/>
            <a:ext cx="4572000" cy="646331"/>
          </a:xfrm>
          <a:prstGeom prst="rect">
            <a:avLst/>
          </a:prstGeom>
        </p:spPr>
        <p:txBody>
          <a:bodyPr>
            <a:spAutoFit/>
          </a:bodyPr>
          <a:lstStyle/>
          <a:p>
            <a:r>
              <a:rPr lang="en-US" dirty="0"/>
              <a:t>https://www.youtube.com/watch?v=OZHrCEDl1-g&amp;t=19s</a:t>
            </a:r>
          </a:p>
        </p:txBody>
      </p:sp>
    </p:spTree>
    <p:extLst>
      <p:ext uri="{BB962C8B-B14F-4D97-AF65-F5344CB8AC3E}">
        <p14:creationId xmlns:p14="http://schemas.microsoft.com/office/powerpoint/2010/main" val="805689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58853FB-C04E-4509-8966-74CC0ABE2E33}" type="slidenum">
              <a:rPr lang="en-US" smtClean="0"/>
              <a:t>28</a:t>
            </a:fld>
            <a:endParaRPr lang="en-US"/>
          </a:p>
        </p:txBody>
      </p:sp>
      <p:pic>
        <p:nvPicPr>
          <p:cNvPr id="4" name="Picture 3"/>
          <p:cNvPicPr>
            <a:picLocks noChangeAspect="1"/>
          </p:cNvPicPr>
          <p:nvPr/>
        </p:nvPicPr>
        <p:blipFill rotWithShape="1">
          <a:blip r:embed="rId3"/>
          <a:srcRect r="60320"/>
          <a:stretch/>
        </p:blipFill>
        <p:spPr>
          <a:xfrm>
            <a:off x="4314825" y="1242138"/>
            <a:ext cx="3048000" cy="2690813"/>
          </a:xfrm>
          <a:prstGeom prst="rect">
            <a:avLst/>
          </a:prstGeom>
        </p:spPr>
      </p:pic>
      <p:pic>
        <p:nvPicPr>
          <p:cNvPr id="5" name="Picture 4"/>
          <p:cNvPicPr>
            <a:picLocks noChangeAspect="1"/>
          </p:cNvPicPr>
          <p:nvPr/>
        </p:nvPicPr>
        <p:blipFill>
          <a:blip r:embed="rId4"/>
          <a:stretch>
            <a:fillRect/>
          </a:stretch>
        </p:blipFill>
        <p:spPr>
          <a:xfrm>
            <a:off x="1914525" y="1154033"/>
            <a:ext cx="2171700" cy="2867025"/>
          </a:xfrm>
          <a:prstGeom prst="rect">
            <a:avLst/>
          </a:prstGeom>
        </p:spPr>
      </p:pic>
      <p:pic>
        <p:nvPicPr>
          <p:cNvPr id="6" name="Picture 5"/>
          <p:cNvPicPr>
            <a:picLocks noChangeAspect="1"/>
          </p:cNvPicPr>
          <p:nvPr/>
        </p:nvPicPr>
        <p:blipFill rotWithShape="1">
          <a:blip r:embed="rId3"/>
          <a:srcRect l="62924"/>
          <a:stretch/>
        </p:blipFill>
        <p:spPr>
          <a:xfrm>
            <a:off x="7362826" y="1283414"/>
            <a:ext cx="2847975" cy="2690813"/>
          </a:xfrm>
          <a:prstGeom prst="rect">
            <a:avLst/>
          </a:prstGeom>
        </p:spPr>
      </p:pic>
      <p:sp>
        <p:nvSpPr>
          <p:cNvPr id="7" name="Rectangle 6"/>
          <p:cNvSpPr/>
          <p:nvPr/>
        </p:nvSpPr>
        <p:spPr>
          <a:xfrm>
            <a:off x="2286065" y="5571250"/>
            <a:ext cx="3556230" cy="369332"/>
          </a:xfrm>
          <a:prstGeom prst="rect">
            <a:avLst/>
          </a:prstGeom>
        </p:spPr>
        <p:txBody>
          <a:bodyPr wrap="none">
            <a:spAutoFit/>
          </a:bodyPr>
          <a:lstStyle/>
          <a:p>
            <a:r>
              <a:rPr lang="en-US" b="1" dirty="0">
                <a:latin typeface="Benton Sans"/>
              </a:rPr>
              <a:t>Conceptual model vs mental model</a:t>
            </a:r>
            <a:endParaRPr lang="en-US" b="1" i="0" dirty="0">
              <a:effectLst/>
              <a:latin typeface="Benton Sans"/>
            </a:endParaRPr>
          </a:p>
        </p:txBody>
      </p:sp>
      <p:sp>
        <p:nvSpPr>
          <p:cNvPr id="8" name="Rectangle 7"/>
          <p:cNvSpPr/>
          <p:nvPr/>
        </p:nvSpPr>
        <p:spPr>
          <a:xfrm>
            <a:off x="2298764" y="6018763"/>
            <a:ext cx="8229600" cy="369332"/>
          </a:xfrm>
          <a:prstGeom prst="rect">
            <a:avLst/>
          </a:prstGeom>
        </p:spPr>
        <p:txBody>
          <a:bodyPr wrap="square">
            <a:spAutoFit/>
          </a:bodyPr>
          <a:lstStyle/>
          <a:p>
            <a:r>
              <a:rPr lang="en-US" dirty="0"/>
              <a:t>https://uxmag.com/articles/the-secret-to-designing-an-intuitive-user-experience</a:t>
            </a:r>
          </a:p>
        </p:txBody>
      </p:sp>
    </p:spTree>
    <p:extLst>
      <p:ext uri="{BB962C8B-B14F-4D97-AF65-F5344CB8AC3E}">
        <p14:creationId xmlns:p14="http://schemas.microsoft.com/office/powerpoint/2010/main" val="3013290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158853FB-C04E-4509-8966-74CC0ABE2E33}" type="slidenum">
              <a:rPr lang="en-US" smtClean="0"/>
              <a:t>29</a:t>
            </a:fld>
            <a:endParaRPr lang="en-US"/>
          </a:p>
        </p:txBody>
      </p:sp>
      <p:pic>
        <p:nvPicPr>
          <p:cNvPr id="4" name="Picture 3"/>
          <p:cNvPicPr>
            <a:picLocks noChangeAspect="1"/>
          </p:cNvPicPr>
          <p:nvPr/>
        </p:nvPicPr>
        <p:blipFill>
          <a:blip r:embed="rId3"/>
          <a:stretch>
            <a:fillRect/>
          </a:stretch>
        </p:blipFill>
        <p:spPr>
          <a:xfrm>
            <a:off x="1909763" y="609601"/>
            <a:ext cx="8372475" cy="4810125"/>
          </a:xfrm>
          <a:prstGeom prst="rect">
            <a:avLst/>
          </a:prstGeom>
        </p:spPr>
      </p:pic>
      <p:sp>
        <p:nvSpPr>
          <p:cNvPr id="5" name="Rectangle 4"/>
          <p:cNvSpPr/>
          <p:nvPr/>
        </p:nvSpPr>
        <p:spPr>
          <a:xfrm>
            <a:off x="4955976" y="5781675"/>
            <a:ext cx="2646878" cy="369332"/>
          </a:xfrm>
          <a:prstGeom prst="rect">
            <a:avLst/>
          </a:prstGeom>
        </p:spPr>
        <p:txBody>
          <a:bodyPr wrap="none">
            <a:spAutoFit/>
          </a:bodyPr>
          <a:lstStyle/>
          <a:p>
            <a:r>
              <a:rPr lang="en-US" b="1" dirty="0"/>
              <a:t>Bad conceptual model</a:t>
            </a:r>
          </a:p>
        </p:txBody>
      </p:sp>
    </p:spTree>
    <p:extLst>
      <p:ext uri="{BB962C8B-B14F-4D97-AF65-F5344CB8AC3E}">
        <p14:creationId xmlns:p14="http://schemas.microsoft.com/office/powerpoint/2010/main" val="1340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interaction design?</a:t>
            </a:r>
          </a:p>
        </p:txBody>
      </p:sp>
      <p:sp>
        <p:nvSpPr>
          <p:cNvPr id="3" name="Content Placeholder 2"/>
          <p:cNvSpPr>
            <a:spLocks noGrp="1"/>
          </p:cNvSpPr>
          <p:nvPr>
            <p:ph idx="1"/>
          </p:nvPr>
        </p:nvSpPr>
        <p:spPr/>
        <p:txBody>
          <a:bodyPr/>
          <a:lstStyle/>
          <a:p>
            <a:r>
              <a:rPr lang="en-US" b="1" dirty="0"/>
              <a:t>Interaction design</a:t>
            </a:r>
            <a:r>
              <a:rPr lang="en-US" dirty="0"/>
              <a:t>, often abbreviated as </a:t>
            </a:r>
            <a:r>
              <a:rPr lang="en-US" b="1" dirty="0" err="1"/>
              <a:t>IxD</a:t>
            </a:r>
            <a:r>
              <a:rPr lang="en-US" dirty="0"/>
              <a:t>, is "the practice of designing interactive digital products, environments, systems, and services“.</a:t>
            </a:r>
          </a:p>
          <a:p>
            <a:r>
              <a:rPr lang="en-US" altLang="zh-CN" dirty="0"/>
              <a:t>I</a:t>
            </a:r>
            <a:r>
              <a:rPr lang="en-US" dirty="0"/>
              <a:t>t is the design of the interaction between users and products.</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
        <p:nvSpPr>
          <p:cNvPr id="5" name="Rectangle 4"/>
          <p:cNvSpPr/>
          <p:nvPr/>
        </p:nvSpPr>
        <p:spPr>
          <a:xfrm>
            <a:off x="2423592" y="5013177"/>
            <a:ext cx="5400600" cy="1200329"/>
          </a:xfrm>
          <a:prstGeom prst="rect">
            <a:avLst/>
          </a:prstGeom>
        </p:spPr>
        <p:txBody>
          <a:bodyPr wrap="square">
            <a:spAutoFit/>
          </a:bodyPr>
          <a:lstStyle/>
          <a:p>
            <a:r>
              <a:rPr lang="en-US" dirty="0">
                <a:latin typeface="Calibri" panose="020F0502020204030204" pitchFamily="34" charset="0"/>
              </a:rPr>
              <a:t>The Interaction Design Association (</a:t>
            </a:r>
            <a:r>
              <a:rPr lang="en-US" dirty="0" err="1">
                <a:latin typeface="Calibri" panose="020F0502020204030204" pitchFamily="34" charset="0"/>
              </a:rPr>
              <a:t>IxDA</a:t>
            </a:r>
            <a:r>
              <a:rPr lang="en-US" dirty="0">
                <a:latin typeface="Calibri" panose="020F0502020204030204" pitchFamily="34" charset="0"/>
              </a:rPr>
              <a:t>)</a:t>
            </a:r>
          </a:p>
          <a:p>
            <a:r>
              <a:rPr lang="en-US" dirty="0">
                <a:latin typeface="Calibri" panose="020F0502020204030204" pitchFamily="34" charset="0"/>
                <a:hlinkClick r:id="rId2"/>
              </a:rPr>
              <a:t>http://ixda.org/</a:t>
            </a:r>
            <a:r>
              <a:rPr lang="en-US" dirty="0">
                <a:latin typeface="Calibri" panose="020F0502020204030204" pitchFamily="34" charset="0"/>
              </a:rPr>
              <a:t> </a:t>
            </a:r>
          </a:p>
          <a:p>
            <a:endParaRPr lang="en-US" dirty="0">
              <a:latin typeface="Calibri" panose="020F0502020204030204" pitchFamily="34" charset="0"/>
            </a:endParaRPr>
          </a:p>
          <a:p>
            <a:r>
              <a:rPr lang="en-US" dirty="0">
                <a:latin typeface="Calibri" panose="020F0502020204030204" pitchFamily="34" charset="0"/>
              </a:rPr>
              <a:t>https://books.google.com/books?id=0gdRAAAAMAAJ</a:t>
            </a:r>
          </a:p>
        </p:txBody>
      </p:sp>
    </p:spTree>
    <p:extLst>
      <p:ext uri="{BB962C8B-B14F-4D97-AF65-F5344CB8AC3E}">
        <p14:creationId xmlns:p14="http://schemas.microsoft.com/office/powerpoint/2010/main" val="1866126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28800" y="1545689"/>
            <a:ext cx="8229600" cy="4525963"/>
          </a:xfrm>
        </p:spPr>
        <p:txBody>
          <a:bodyPr/>
          <a:lstStyle/>
          <a:p>
            <a:endParaRPr lang="en-US" dirty="0"/>
          </a:p>
        </p:txBody>
      </p:sp>
      <p:sp>
        <p:nvSpPr>
          <p:cNvPr id="6" name="Slide Number Placeholder 5"/>
          <p:cNvSpPr>
            <a:spLocks noGrp="1"/>
          </p:cNvSpPr>
          <p:nvPr>
            <p:ph type="sldNum" sz="quarter" idx="12"/>
          </p:nvPr>
        </p:nvSpPr>
        <p:spPr/>
        <p:txBody>
          <a:bodyPr/>
          <a:lstStyle/>
          <a:p>
            <a:fld id="{158853FB-C04E-4509-8966-74CC0ABE2E33}" type="slidenum">
              <a:rPr lang="en-US" smtClean="0"/>
              <a:t>30</a:t>
            </a:fld>
            <a:endParaRPr lang="en-US"/>
          </a:p>
        </p:txBody>
      </p:sp>
      <p:pic>
        <p:nvPicPr>
          <p:cNvPr id="4" name="Picture 3"/>
          <p:cNvPicPr>
            <a:picLocks noChangeAspect="1"/>
          </p:cNvPicPr>
          <p:nvPr/>
        </p:nvPicPr>
        <p:blipFill>
          <a:blip r:embed="rId3"/>
          <a:stretch>
            <a:fillRect/>
          </a:stretch>
        </p:blipFill>
        <p:spPr>
          <a:xfrm>
            <a:off x="1819275" y="533400"/>
            <a:ext cx="8553450" cy="4857750"/>
          </a:xfrm>
          <a:prstGeom prst="rect">
            <a:avLst/>
          </a:prstGeom>
        </p:spPr>
      </p:pic>
      <p:sp>
        <p:nvSpPr>
          <p:cNvPr id="5" name="Rectangle 4"/>
          <p:cNvSpPr/>
          <p:nvPr/>
        </p:nvSpPr>
        <p:spPr>
          <a:xfrm>
            <a:off x="4864156" y="5611812"/>
            <a:ext cx="2813591" cy="369332"/>
          </a:xfrm>
          <a:prstGeom prst="rect">
            <a:avLst/>
          </a:prstGeom>
        </p:spPr>
        <p:txBody>
          <a:bodyPr wrap="none">
            <a:spAutoFit/>
          </a:bodyPr>
          <a:lstStyle/>
          <a:p>
            <a:r>
              <a:rPr lang="en-US" b="1" dirty="0"/>
              <a:t>Good conceptual model</a:t>
            </a:r>
          </a:p>
        </p:txBody>
      </p:sp>
    </p:spTree>
    <p:extLst>
      <p:ext uri="{BB962C8B-B14F-4D97-AF65-F5344CB8AC3E}">
        <p14:creationId xmlns:p14="http://schemas.microsoft.com/office/powerpoint/2010/main" val="130092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8"/>
          <p:cNvSpPr>
            <a:spLocks noGrp="1" noChangeArrowheads="1"/>
          </p:cNvSpPr>
          <p:nvPr>
            <p:ph type="title"/>
          </p:nvPr>
        </p:nvSpPr>
        <p:spPr>
          <a:xfrm>
            <a:off x="2292096" y="260648"/>
            <a:ext cx="7290054" cy="1499616"/>
          </a:xfrm>
        </p:spPr>
        <p:txBody>
          <a:bodyPr/>
          <a:lstStyle/>
          <a:p>
            <a:r>
              <a:rPr lang="en-US" altLang="en-US" dirty="0"/>
              <a:t>User Needs Assessment</a:t>
            </a:r>
          </a:p>
        </p:txBody>
      </p:sp>
      <p:sp>
        <p:nvSpPr>
          <p:cNvPr id="19465" name="Rectangle 9"/>
          <p:cNvSpPr>
            <a:spLocks noGrp="1" noChangeArrowheads="1"/>
          </p:cNvSpPr>
          <p:nvPr>
            <p:ph idx="1"/>
          </p:nvPr>
        </p:nvSpPr>
        <p:spPr>
          <a:xfrm>
            <a:off x="2292097" y="1760264"/>
            <a:ext cx="7290055" cy="4549096"/>
          </a:xfrm>
        </p:spPr>
        <p:txBody>
          <a:bodyPr/>
          <a:lstStyle/>
          <a:p>
            <a:r>
              <a:rPr lang="en-US" altLang="en-US" dirty="0"/>
              <a:t>Surveys</a:t>
            </a:r>
          </a:p>
          <a:p>
            <a:r>
              <a:rPr lang="en-US" altLang="en-US" dirty="0"/>
              <a:t>Interviews</a:t>
            </a:r>
          </a:p>
          <a:p>
            <a:r>
              <a:rPr lang="en-US" altLang="en-US" dirty="0"/>
              <a:t>Focus groups</a:t>
            </a:r>
          </a:p>
          <a:p>
            <a:r>
              <a:rPr lang="en-US" altLang="en-US" dirty="0"/>
              <a:t>Advanced observation techniques</a:t>
            </a:r>
          </a:p>
          <a:p>
            <a:pPr lvl="1"/>
            <a:r>
              <a:rPr lang="en-US" altLang="en-US" dirty="0"/>
              <a:t>Field studies</a:t>
            </a:r>
          </a:p>
          <a:p>
            <a:pPr lvl="1"/>
            <a:r>
              <a:rPr lang="en-US" altLang="en-US" dirty="0"/>
              <a:t>Ethnography</a:t>
            </a:r>
          </a:p>
          <a:p>
            <a:pPr lvl="1"/>
            <a:r>
              <a:rPr lang="en-US" altLang="en-US" dirty="0"/>
              <a:t>Contextual inquiries</a:t>
            </a:r>
          </a:p>
          <a:p>
            <a:endParaRPr lang="en-US" altLang="en-US" dirty="0"/>
          </a:p>
        </p:txBody>
      </p:sp>
      <p:pic>
        <p:nvPicPr>
          <p:cNvPr id="2" name="Picture 1"/>
          <p:cNvPicPr>
            <a:picLocks noChangeAspect="1"/>
          </p:cNvPicPr>
          <p:nvPr/>
        </p:nvPicPr>
        <p:blipFill>
          <a:blip r:embed="rId3"/>
          <a:stretch>
            <a:fillRect/>
          </a:stretch>
        </p:blipFill>
        <p:spPr>
          <a:xfrm>
            <a:off x="7769776" y="1470864"/>
            <a:ext cx="2942857" cy="485714"/>
          </a:xfrm>
          <a:prstGeom prst="rect">
            <a:avLst/>
          </a:prstGeom>
        </p:spPr>
      </p:pic>
      <p:sp>
        <p:nvSpPr>
          <p:cNvPr id="3" name="Rectangle 2"/>
          <p:cNvSpPr/>
          <p:nvPr/>
        </p:nvSpPr>
        <p:spPr>
          <a:xfrm>
            <a:off x="7608168" y="1926082"/>
            <a:ext cx="3463384" cy="369332"/>
          </a:xfrm>
          <a:prstGeom prst="rect">
            <a:avLst/>
          </a:prstGeom>
        </p:spPr>
        <p:txBody>
          <a:bodyPr wrap="none">
            <a:spAutoFit/>
          </a:bodyPr>
          <a:lstStyle/>
          <a:p>
            <a:r>
              <a:rPr lang="en-US" dirty="0"/>
              <a:t>https://www.surveymonkey.com/</a:t>
            </a:r>
          </a:p>
        </p:txBody>
      </p:sp>
      <p:sp>
        <p:nvSpPr>
          <p:cNvPr id="5" name="Rectangle 4"/>
          <p:cNvSpPr/>
          <p:nvPr/>
        </p:nvSpPr>
        <p:spPr>
          <a:xfrm>
            <a:off x="2264169" y="5788556"/>
            <a:ext cx="7632848" cy="923330"/>
          </a:xfrm>
          <a:prstGeom prst="rect">
            <a:avLst/>
          </a:prstGeom>
        </p:spPr>
        <p:txBody>
          <a:bodyPr wrap="square">
            <a:spAutoFit/>
          </a:bodyPr>
          <a:lstStyle/>
          <a:p>
            <a:endParaRPr lang="en-US" dirty="0"/>
          </a:p>
          <a:p>
            <a:r>
              <a:rPr lang="en-US" b="1" dirty="0"/>
              <a:t>Read: </a:t>
            </a:r>
            <a:r>
              <a:rPr lang="en-US" dirty="0"/>
              <a:t>http://usabilitypost.com/2009/09/09/contextual-interviews-and-ethnography/</a:t>
            </a:r>
          </a:p>
        </p:txBody>
      </p:sp>
      <p:sp>
        <p:nvSpPr>
          <p:cNvPr id="4" name="Rectangle 3"/>
          <p:cNvSpPr/>
          <p:nvPr/>
        </p:nvSpPr>
        <p:spPr>
          <a:xfrm>
            <a:off x="6045753" y="4713861"/>
            <a:ext cx="5007942" cy="369332"/>
          </a:xfrm>
          <a:prstGeom prst="rect">
            <a:avLst/>
          </a:prstGeom>
        </p:spPr>
        <p:txBody>
          <a:bodyPr wrap="square">
            <a:spAutoFit/>
          </a:bodyPr>
          <a:lstStyle/>
          <a:p>
            <a:r>
              <a:rPr lang="en-US" dirty="0"/>
              <a:t>https://www.youtube.com/watch?v=nV0jY5VgymI</a:t>
            </a:r>
          </a:p>
        </p:txBody>
      </p:sp>
      <p:sp>
        <p:nvSpPr>
          <p:cNvPr id="6" name="Rectangle 5"/>
          <p:cNvSpPr/>
          <p:nvPr/>
        </p:nvSpPr>
        <p:spPr>
          <a:xfrm>
            <a:off x="6251340" y="3181472"/>
            <a:ext cx="4572000" cy="646331"/>
          </a:xfrm>
          <a:prstGeom prst="rect">
            <a:avLst/>
          </a:prstGeom>
        </p:spPr>
        <p:txBody>
          <a:bodyPr>
            <a:spAutoFit/>
          </a:bodyPr>
          <a:lstStyle/>
          <a:p>
            <a:r>
              <a:rPr lang="en-US" dirty="0"/>
              <a:t>https://illinoisstate.az1.qualtrics.com/ControlPanel/</a:t>
            </a:r>
          </a:p>
        </p:txBody>
      </p:sp>
      <p:pic>
        <p:nvPicPr>
          <p:cNvPr id="7" name="Picture 6"/>
          <p:cNvPicPr>
            <a:picLocks noChangeAspect="1"/>
          </p:cNvPicPr>
          <p:nvPr/>
        </p:nvPicPr>
        <p:blipFill>
          <a:blip r:embed="rId4"/>
          <a:stretch>
            <a:fillRect/>
          </a:stretch>
        </p:blipFill>
        <p:spPr>
          <a:xfrm>
            <a:off x="8670463" y="2328590"/>
            <a:ext cx="2138243" cy="670573"/>
          </a:xfrm>
          <a:prstGeom prst="rect">
            <a:avLst/>
          </a:prstGeom>
        </p:spPr>
      </p:pic>
    </p:spTree>
    <p:extLst>
      <p:ext uri="{BB962C8B-B14F-4D97-AF65-F5344CB8AC3E}">
        <p14:creationId xmlns:p14="http://schemas.microsoft.com/office/powerpoint/2010/main" val="390619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Contextual inquiries</a:t>
            </a:r>
            <a:endParaRPr lang="en-US" dirty="0"/>
          </a:p>
        </p:txBody>
      </p:sp>
      <p:sp>
        <p:nvSpPr>
          <p:cNvPr id="3" name="Content Placeholder 2"/>
          <p:cNvSpPr>
            <a:spLocks noGrp="1"/>
          </p:cNvSpPr>
          <p:nvPr>
            <p:ph idx="1"/>
          </p:nvPr>
        </p:nvSpPr>
        <p:spPr>
          <a:xfrm>
            <a:off x="1132930" y="2062214"/>
            <a:ext cx="10225135" cy="3900253"/>
          </a:xfrm>
        </p:spPr>
        <p:txBody>
          <a:bodyPr>
            <a:noAutofit/>
          </a:bodyPr>
          <a:lstStyle/>
          <a:p>
            <a:r>
              <a:rPr lang="en-US" sz="2400" dirty="0"/>
              <a:t>Contextual inquiry is a </a:t>
            </a:r>
            <a:r>
              <a:rPr lang="en-US" sz="2400" dirty="0">
                <a:solidFill>
                  <a:srgbClr val="FF0000"/>
                </a:solidFill>
              </a:rPr>
              <a:t>semi-structured interview </a:t>
            </a:r>
            <a:r>
              <a:rPr lang="en-US" sz="2400" dirty="0"/>
              <a:t>method to obtain information </a:t>
            </a:r>
            <a:r>
              <a:rPr lang="en-US" sz="2400" dirty="0">
                <a:solidFill>
                  <a:srgbClr val="FF0000"/>
                </a:solidFill>
              </a:rPr>
              <a:t>about the context of use</a:t>
            </a:r>
            <a:r>
              <a:rPr lang="en-US" sz="2400" dirty="0"/>
              <a:t>, where </a:t>
            </a:r>
            <a:r>
              <a:rPr lang="en-US" sz="2400" dirty="0">
                <a:solidFill>
                  <a:srgbClr val="FF0000"/>
                </a:solidFill>
              </a:rPr>
              <a:t>users are first asked </a:t>
            </a:r>
            <a:r>
              <a:rPr lang="en-US" sz="2400" dirty="0"/>
              <a:t>a set </a:t>
            </a:r>
            <a:r>
              <a:rPr lang="en-US" sz="2400" dirty="0">
                <a:solidFill>
                  <a:srgbClr val="FF0000"/>
                </a:solidFill>
              </a:rPr>
              <a:t>of standard questions </a:t>
            </a:r>
            <a:r>
              <a:rPr lang="en-US" sz="2400" dirty="0"/>
              <a:t>and </a:t>
            </a:r>
            <a:r>
              <a:rPr lang="en-US" sz="2400" dirty="0">
                <a:solidFill>
                  <a:srgbClr val="FF0000"/>
                </a:solidFill>
              </a:rPr>
              <a:t>then observed and questioned </a:t>
            </a:r>
            <a:r>
              <a:rPr lang="en-US" sz="2400" dirty="0"/>
              <a:t>while they work in their own environments.</a:t>
            </a:r>
          </a:p>
          <a:p>
            <a:r>
              <a:rPr lang="en-US" sz="2400" dirty="0"/>
              <a:t>It’s not simply an interview, and it’s not simply an observation. </a:t>
            </a:r>
          </a:p>
          <a:p>
            <a:r>
              <a:rPr lang="en-US" sz="2400" dirty="0"/>
              <a:t>It involves observing people performing their tasks and having them talk about what they are doing while they are doing it.</a:t>
            </a:r>
          </a:p>
        </p:txBody>
      </p:sp>
      <p:sp>
        <p:nvSpPr>
          <p:cNvPr id="4" name="Slide Number Placeholder 3"/>
          <p:cNvSpPr>
            <a:spLocks noGrp="1"/>
          </p:cNvSpPr>
          <p:nvPr>
            <p:ph type="sldNum" sz="quarter" idx="12"/>
          </p:nvPr>
        </p:nvSpPr>
        <p:spPr/>
        <p:txBody>
          <a:bodyPr/>
          <a:lstStyle/>
          <a:p>
            <a:fld id="{4FAB73BC-B049-4115-A692-8D63A059BFB8}" type="slidenum">
              <a:rPr lang="en-US" smtClean="0"/>
              <a:pPr/>
              <a:t>32</a:t>
            </a:fld>
            <a:endParaRPr lang="en-US" dirty="0"/>
          </a:p>
        </p:txBody>
      </p:sp>
      <p:sp>
        <p:nvSpPr>
          <p:cNvPr id="5" name="Rectangle 4"/>
          <p:cNvSpPr/>
          <p:nvPr/>
        </p:nvSpPr>
        <p:spPr>
          <a:xfrm>
            <a:off x="1132930" y="5618545"/>
            <a:ext cx="6540208" cy="369332"/>
          </a:xfrm>
          <a:prstGeom prst="rect">
            <a:avLst/>
          </a:prstGeom>
        </p:spPr>
        <p:txBody>
          <a:bodyPr wrap="square">
            <a:spAutoFit/>
          </a:bodyPr>
          <a:lstStyle/>
          <a:p>
            <a:r>
              <a:rPr lang="en-US" dirty="0"/>
              <a:t>http://www.usabilitybok.org/contextual-inquiry</a:t>
            </a:r>
          </a:p>
        </p:txBody>
      </p:sp>
      <p:sp>
        <p:nvSpPr>
          <p:cNvPr id="7" name="Rectangle 6"/>
          <p:cNvSpPr/>
          <p:nvPr/>
        </p:nvSpPr>
        <p:spPr>
          <a:xfrm>
            <a:off x="1140552" y="6013286"/>
            <a:ext cx="7489760" cy="646331"/>
          </a:xfrm>
          <a:prstGeom prst="rect">
            <a:avLst/>
          </a:prstGeom>
        </p:spPr>
        <p:txBody>
          <a:bodyPr wrap="square">
            <a:spAutoFit/>
          </a:bodyPr>
          <a:lstStyle/>
          <a:p>
            <a:r>
              <a:rPr lang="en-US" b="1" dirty="0"/>
              <a:t>Read: </a:t>
            </a:r>
            <a:r>
              <a:rPr lang="en-US" dirty="0"/>
              <a:t>http://www.uxmatters.com/mt/archives/2012/06/why-are-contextual-inquiries-so-difficult.php</a:t>
            </a:r>
          </a:p>
        </p:txBody>
      </p:sp>
    </p:spTree>
    <p:extLst>
      <p:ext uri="{BB962C8B-B14F-4D97-AF65-F5344CB8AC3E}">
        <p14:creationId xmlns:p14="http://schemas.microsoft.com/office/powerpoint/2010/main" val="3302834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2628900" y="828675"/>
            <a:ext cx="6934200" cy="5200650"/>
          </a:xfrm>
          <a:prstGeom prst="rect">
            <a:avLst/>
          </a:prstGeom>
        </p:spPr>
      </p:pic>
      <p:sp>
        <p:nvSpPr>
          <p:cNvPr id="6" name="Oval 5"/>
          <p:cNvSpPr/>
          <p:nvPr/>
        </p:nvSpPr>
        <p:spPr>
          <a:xfrm>
            <a:off x="2783632" y="3212976"/>
            <a:ext cx="194421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240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en-GB" sz="3600" dirty="0"/>
              <a:t>How to generate alternatives</a:t>
            </a:r>
            <a:r>
              <a:rPr lang="zh-CN" altLang="en-US" sz="3600" dirty="0"/>
              <a:t>？</a:t>
            </a:r>
            <a:endParaRPr lang="en-GB" sz="3600" i="1" dirty="0"/>
          </a:p>
        </p:txBody>
      </p:sp>
      <p:sp>
        <p:nvSpPr>
          <p:cNvPr id="16389" name="Rectangle 3"/>
          <p:cNvSpPr>
            <a:spLocks noGrp="1" noChangeArrowheads="1"/>
          </p:cNvSpPr>
          <p:nvPr>
            <p:ph idx="1"/>
          </p:nvPr>
        </p:nvSpPr>
        <p:spPr>
          <a:xfrm>
            <a:off x="1024128" y="2084832"/>
            <a:ext cx="8958072" cy="4087368"/>
          </a:xfrm>
        </p:spPr>
        <p:txBody>
          <a:bodyPr/>
          <a:lstStyle/>
          <a:p>
            <a:pPr marL="231775" indent="-231775">
              <a:spcBef>
                <a:spcPct val="0"/>
              </a:spcBef>
              <a:spcAft>
                <a:spcPts val="600"/>
              </a:spcAft>
              <a:buFont typeface="Wingdings" panose="05000000000000000000" pitchFamily="2" charset="2"/>
              <a:buChar char="§"/>
            </a:pPr>
            <a:r>
              <a:rPr lang="en-GB" sz="2400" dirty="0"/>
              <a:t>Humans stick to what they know works</a:t>
            </a:r>
          </a:p>
          <a:p>
            <a:pPr marL="231775" indent="-231775">
              <a:spcBef>
                <a:spcPct val="0"/>
              </a:spcBef>
              <a:spcAft>
                <a:spcPts val="600"/>
              </a:spcAft>
              <a:buFont typeface="Wingdings" panose="05000000000000000000" pitchFamily="2" charset="2"/>
              <a:buChar char="§"/>
            </a:pPr>
            <a:r>
              <a:rPr lang="en-GB" sz="2400" dirty="0"/>
              <a:t>But considering alternatives is important to ‘break out of the box’</a:t>
            </a:r>
          </a:p>
          <a:p>
            <a:pPr marL="231775" indent="-231775">
              <a:spcBef>
                <a:spcPct val="0"/>
              </a:spcBef>
              <a:spcAft>
                <a:spcPts val="600"/>
              </a:spcAft>
              <a:buFont typeface="Wingdings" panose="05000000000000000000" pitchFamily="2" charset="2"/>
              <a:buChar char="§"/>
            </a:pPr>
            <a:endParaRPr lang="en-GB" sz="2400" dirty="0"/>
          </a:p>
          <a:p>
            <a:pPr marL="231775" indent="-231775">
              <a:spcBef>
                <a:spcPct val="0"/>
              </a:spcBef>
              <a:spcAft>
                <a:spcPts val="600"/>
              </a:spcAft>
              <a:buFont typeface="Wingdings" panose="05000000000000000000" pitchFamily="2" charset="2"/>
              <a:buChar char="§"/>
            </a:pPr>
            <a:r>
              <a:rPr lang="en-GB" sz="2400" dirty="0"/>
              <a:t>How do you generate alternatives?</a:t>
            </a:r>
          </a:p>
          <a:p>
            <a:pPr marL="465138" lvl="1" indent="-233363">
              <a:spcBef>
                <a:spcPct val="0"/>
              </a:spcBef>
              <a:spcAft>
                <a:spcPts val="600"/>
              </a:spcAft>
              <a:buFont typeface="Arial" panose="020B0604020202020204" pitchFamily="34" charset="0"/>
              <a:buChar char="•"/>
            </a:pPr>
            <a:r>
              <a:rPr lang="en-GB" sz="2400" dirty="0"/>
              <a:t>‘Flair and creativity’: research and synthesis </a:t>
            </a:r>
          </a:p>
          <a:p>
            <a:pPr marL="465138" lvl="1" indent="-233363">
              <a:spcBef>
                <a:spcPct val="0"/>
              </a:spcBef>
              <a:spcAft>
                <a:spcPts val="600"/>
              </a:spcAft>
              <a:buFont typeface="Arial" panose="020B0604020202020204" pitchFamily="34" charset="0"/>
              <a:buChar char="•"/>
            </a:pPr>
            <a:r>
              <a:rPr lang="en-GB" sz="2400" dirty="0"/>
              <a:t>Seek inspiration: look at similar products or look at very different products</a:t>
            </a:r>
          </a:p>
        </p:txBody>
      </p:sp>
      <p:sp>
        <p:nvSpPr>
          <p:cNvPr id="2" name="Slide Number Placeholder 1"/>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86526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35</a:t>
            </a:fld>
            <a:endParaRPr lang="en-US" dirty="0"/>
          </a:p>
        </p:txBody>
      </p:sp>
      <p:pic>
        <p:nvPicPr>
          <p:cNvPr id="5" name="Picture 4"/>
          <p:cNvPicPr>
            <a:picLocks noChangeAspect="1"/>
          </p:cNvPicPr>
          <p:nvPr/>
        </p:nvPicPr>
        <p:blipFill>
          <a:blip r:embed="rId2"/>
          <a:stretch>
            <a:fillRect/>
          </a:stretch>
        </p:blipFill>
        <p:spPr>
          <a:xfrm>
            <a:off x="2628900" y="828675"/>
            <a:ext cx="6934200" cy="5200650"/>
          </a:xfrm>
          <a:prstGeom prst="rect">
            <a:avLst/>
          </a:prstGeom>
        </p:spPr>
      </p:pic>
      <p:sp>
        <p:nvSpPr>
          <p:cNvPr id="6" name="Oval 5"/>
          <p:cNvSpPr/>
          <p:nvPr/>
        </p:nvSpPr>
        <p:spPr>
          <a:xfrm>
            <a:off x="4655840" y="4064676"/>
            <a:ext cx="194421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6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1508"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1509"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1510"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1511" name="Rectangle 6"/>
          <p:cNvSpPr>
            <a:spLocks noGrp="1" noChangeArrowheads="1"/>
          </p:cNvSpPr>
          <p:nvPr>
            <p:ph type="title"/>
          </p:nvPr>
        </p:nvSpPr>
        <p:spPr>
          <a:xfrm>
            <a:off x="3359696" y="514625"/>
            <a:ext cx="5813900" cy="695447"/>
          </a:xfrm>
          <a:noFill/>
        </p:spPr>
        <p:txBody>
          <a:bodyPr vert="horz" wrap="none" lIns="90488" tIns="44450" rIns="90488" bIns="44450" rtlCol="0" anchor="ctr">
            <a:spAutoFit/>
          </a:bodyPr>
          <a:lstStyle/>
          <a:p>
            <a:pPr eaLnBrk="1" hangingPunct="1"/>
            <a:r>
              <a:rPr lang="en-US" sz="4800" i="1" dirty="0"/>
              <a:t>What is a prototype?</a:t>
            </a:r>
          </a:p>
        </p:txBody>
      </p:sp>
      <p:sp>
        <p:nvSpPr>
          <p:cNvPr id="21512"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a:solidFill>
                <a:srgbClr val="000000"/>
              </a:solidFill>
            </a:endParaRPr>
          </a:p>
          <a:p>
            <a:pPr eaLnBrk="1" hangingPunct="1"/>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36</a:t>
            </a:fld>
            <a:endParaRPr lang="en-US" dirty="0"/>
          </a:p>
        </p:txBody>
      </p:sp>
      <p:sp>
        <p:nvSpPr>
          <p:cNvPr id="21513" name="Rectangle 8"/>
          <p:cNvSpPr>
            <a:spLocks noChangeArrowheads="1"/>
          </p:cNvSpPr>
          <p:nvPr/>
        </p:nvSpPr>
        <p:spPr bwMode="auto">
          <a:xfrm>
            <a:off x="839416" y="1524000"/>
            <a:ext cx="734481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0" hangingPunct="0">
              <a:spcBef>
                <a:spcPts val="0"/>
              </a:spcBef>
              <a:spcAft>
                <a:spcPts val="0"/>
              </a:spcAft>
            </a:pPr>
            <a:r>
              <a:rPr lang="en-GB" sz="2400" b="1" dirty="0">
                <a:solidFill>
                  <a:schemeClr val="tx1">
                    <a:lumMod val="85000"/>
                    <a:lumOff val="15000"/>
                  </a:schemeClr>
                </a:solidFill>
                <a:latin typeface="Calibri" panose="020F0502020204030204" pitchFamily="34" charset="0"/>
              </a:rPr>
              <a:t>In interaction design it can be (among other things):</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series of screen sketches</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storyboard, i.e. a cartoon-like series of scenes</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a:t>
            </a:r>
            <a:r>
              <a:rPr lang="en-GB" sz="2400" dirty="0" err="1">
                <a:latin typeface="Calibri" panose="020F0502020204030204" pitchFamily="34" charset="0"/>
              </a:rPr>
              <a:t>Powerpoint</a:t>
            </a:r>
            <a:r>
              <a:rPr lang="en-GB" sz="2400" dirty="0">
                <a:latin typeface="Calibri" panose="020F0502020204030204" pitchFamily="34" charset="0"/>
              </a:rPr>
              <a:t> slide show</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video simulating the use of a system</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lump of wood (e.g. </a:t>
            </a:r>
            <a:r>
              <a:rPr lang="en-GB" sz="2400" dirty="0" err="1">
                <a:latin typeface="Calibri" panose="020F0502020204030204" pitchFamily="34" charset="0"/>
              </a:rPr>
              <a:t>PalmPilot</a:t>
            </a:r>
            <a:r>
              <a:rPr lang="en-GB" sz="2400" dirty="0">
                <a:latin typeface="Calibri" panose="020F0502020204030204" pitchFamily="34" charset="0"/>
              </a:rPr>
              <a:t>)</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cardboard mock-up</a:t>
            </a:r>
          </a:p>
          <a:p>
            <a:pPr marL="800100" lvl="1" indent="-342900" eaLnBrk="0" hangingPunct="0">
              <a:spcBef>
                <a:spcPts val="0"/>
              </a:spcBef>
              <a:spcAft>
                <a:spcPts val="0"/>
              </a:spcAft>
              <a:buFont typeface="Arial" panose="020B0604020202020204" pitchFamily="34" charset="0"/>
              <a:buChar char="•"/>
            </a:pPr>
            <a:r>
              <a:rPr lang="en-GB" sz="2400" dirty="0">
                <a:latin typeface="Calibri" panose="020F0502020204030204" pitchFamily="34" charset="0"/>
              </a:rPr>
              <a:t>a piece of software with limited functionality written in the target language or in another language</a:t>
            </a:r>
          </a:p>
          <a:p>
            <a:pPr eaLnBrk="0" hangingPunct="0">
              <a:spcBef>
                <a:spcPts val="0"/>
              </a:spcBef>
              <a:spcAft>
                <a:spcPts val="0"/>
              </a:spcAft>
              <a:buFontTx/>
              <a:buChar char="•"/>
            </a:pPr>
            <a:endParaRPr lang="en-GB" sz="2400" dirty="0">
              <a:latin typeface="Calibri" panose="020F0502020204030204" pitchFamily="34" charset="0"/>
            </a:endParaRPr>
          </a:p>
          <a:p>
            <a:pPr eaLnBrk="0" hangingPunct="0">
              <a:spcBef>
                <a:spcPts val="0"/>
              </a:spcBef>
              <a:spcAft>
                <a:spcPts val="0"/>
              </a:spcAft>
              <a:buFontTx/>
              <a:buChar char="•"/>
            </a:pPr>
            <a:endParaRPr lang="en-GB" sz="2400" dirty="0">
              <a:latin typeface="Calibri" panose="020F0502020204030204" pitchFamily="34" charset="0"/>
            </a:endParaRPr>
          </a:p>
        </p:txBody>
      </p:sp>
      <p:pic>
        <p:nvPicPr>
          <p:cNvPr id="35842" name="Picture 2" descr="https://www.researchgate.net/profile/Luis_Carrico/publication/221270778/figure/fig1/AS:305638254104578@1449881246755/Figure-2-A-low-fidelity-prototype-for-a-Tungsten-T3-handheld-device-The-prototype-h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8805" y="3867150"/>
            <a:ext cx="2778418"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9372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normAutofit/>
          </a:bodyPr>
          <a:lstStyle/>
          <a:p>
            <a:pPr eaLnBrk="1" hangingPunct="1"/>
            <a:r>
              <a:rPr lang="en-US"/>
              <a:t>Testing prototypes to choose among alternatives</a:t>
            </a:r>
          </a:p>
        </p:txBody>
      </p:sp>
      <p:pic>
        <p:nvPicPr>
          <p:cNvPr id="2048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291389" y="1828801"/>
            <a:ext cx="2814637" cy="225742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 name="Slide Number Placeholder 1"/>
          <p:cNvSpPr>
            <a:spLocks noGrp="1"/>
          </p:cNvSpPr>
          <p:nvPr>
            <p:ph type="sldNum" sz="quarter" idx="12"/>
          </p:nvPr>
        </p:nvSpPr>
        <p:spPr/>
        <p:txBody>
          <a:bodyPr/>
          <a:lstStyle/>
          <a:p>
            <a:fld id="{4FAB73BC-B049-4115-A692-8D63A059BFB8}" type="slidenum">
              <a:rPr lang="en-US" smtClean="0"/>
              <a:t>37</a:t>
            </a:fld>
            <a:endParaRPr lang="en-US" dirty="0"/>
          </a:p>
        </p:txBody>
      </p:sp>
      <p:pic>
        <p:nvPicPr>
          <p:cNvPr id="204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1" y="2438400"/>
            <a:ext cx="37623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389" y="4114800"/>
            <a:ext cx="2814637"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4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2532"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2533"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2534"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2535" name="Rectangle 6"/>
          <p:cNvSpPr>
            <a:spLocks noGrp="1" noChangeArrowheads="1"/>
          </p:cNvSpPr>
          <p:nvPr>
            <p:ph type="title"/>
          </p:nvPr>
        </p:nvSpPr>
        <p:spPr>
          <a:xfrm>
            <a:off x="3960814" y="387290"/>
            <a:ext cx="4481805" cy="695447"/>
          </a:xfrm>
          <a:noFill/>
        </p:spPr>
        <p:txBody>
          <a:bodyPr vert="horz" wrap="none" lIns="90488" tIns="44450" rIns="90488" bIns="44450" rtlCol="0" anchor="ctr">
            <a:spAutoFit/>
          </a:bodyPr>
          <a:lstStyle/>
          <a:p>
            <a:pPr eaLnBrk="1" hangingPunct="1"/>
            <a:r>
              <a:rPr lang="en-US" sz="4800" i="1" dirty="0"/>
              <a:t>Why prototype?</a:t>
            </a:r>
          </a:p>
        </p:txBody>
      </p:sp>
      <p:sp>
        <p:nvSpPr>
          <p:cNvPr id="22536"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a:solidFill>
                <a:srgbClr val="000000"/>
              </a:solidFill>
            </a:endParaRPr>
          </a:p>
          <a:p>
            <a:pPr eaLnBrk="1" hangingPunct="1"/>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38</a:t>
            </a:fld>
            <a:endParaRPr lang="en-US" dirty="0"/>
          </a:p>
        </p:txBody>
      </p:sp>
      <p:sp>
        <p:nvSpPr>
          <p:cNvPr id="22537" name="Rectangle 8"/>
          <p:cNvSpPr>
            <a:spLocks noChangeArrowheads="1"/>
          </p:cNvSpPr>
          <p:nvPr/>
        </p:nvSpPr>
        <p:spPr bwMode="auto">
          <a:xfrm>
            <a:off x="911424" y="1524000"/>
            <a:ext cx="940415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Feedback early, cheap </a:t>
            </a:r>
          </a:p>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Stakeholders can see, hold, interact with a prototype more easily than a document.</a:t>
            </a:r>
          </a:p>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Team members can communicate effectively</a:t>
            </a:r>
          </a:p>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You can test out ideas for yourself </a:t>
            </a:r>
          </a:p>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It encourages reflection: very important aspect of design </a:t>
            </a:r>
          </a:p>
          <a:p>
            <a:pPr marL="342900"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Experiment with alternatives </a:t>
            </a:r>
            <a:endParaRPr lang="en-US" sz="2400" dirty="0">
              <a:solidFill>
                <a:schemeClr val="tx1">
                  <a:lumMod val="85000"/>
                  <a:lumOff val="15000"/>
                </a:schemeClr>
              </a:solidFill>
              <a:latin typeface="Calibri" panose="020F0502020204030204" pitchFamily="34" charset="0"/>
            </a:endParaRPr>
          </a:p>
        </p:txBody>
      </p:sp>
    </p:spTree>
    <p:extLst>
      <p:ext uri="{BB962C8B-B14F-4D97-AF65-F5344CB8AC3E}">
        <p14:creationId xmlns:p14="http://schemas.microsoft.com/office/powerpoint/2010/main" val="2412184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580"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581"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582"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583" name="Rectangle 6"/>
          <p:cNvSpPr>
            <a:spLocks noGrp="1" noChangeArrowheads="1"/>
          </p:cNvSpPr>
          <p:nvPr>
            <p:ph type="title"/>
          </p:nvPr>
        </p:nvSpPr>
        <p:spPr>
          <a:xfrm>
            <a:off x="2940051" y="387290"/>
            <a:ext cx="6670417" cy="695447"/>
          </a:xfrm>
          <a:noFill/>
        </p:spPr>
        <p:txBody>
          <a:bodyPr vert="horz" wrap="none" lIns="90488" tIns="44450" rIns="90488" bIns="44450" rtlCol="0" anchor="ctr">
            <a:spAutoFit/>
          </a:bodyPr>
          <a:lstStyle/>
          <a:p>
            <a:pPr eaLnBrk="1" hangingPunct="1"/>
            <a:r>
              <a:rPr lang="en-US" sz="4800" i="1" dirty="0"/>
              <a:t>Low-fidelity Prototyping</a:t>
            </a:r>
          </a:p>
        </p:txBody>
      </p:sp>
      <p:sp>
        <p:nvSpPr>
          <p:cNvPr id="24584"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a:solidFill>
                <a:srgbClr val="000000"/>
              </a:solidFill>
            </a:endParaRPr>
          </a:p>
          <a:p>
            <a:pPr eaLnBrk="1" hangingPunct="1"/>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39</a:t>
            </a:fld>
            <a:endParaRPr lang="en-US" dirty="0"/>
          </a:p>
        </p:txBody>
      </p:sp>
      <p:sp>
        <p:nvSpPr>
          <p:cNvPr id="24585" name="Rectangle 8"/>
          <p:cNvSpPr>
            <a:spLocks noChangeArrowheads="1"/>
          </p:cNvSpPr>
          <p:nvPr/>
        </p:nvSpPr>
        <p:spPr bwMode="auto">
          <a:xfrm>
            <a:off x="879042" y="1131175"/>
            <a:ext cx="978895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Fidelity – how similar it is to the finished interface</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Uses a medium which is unlike the final medium, e.g. paper, cardboard</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Omits details</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Is quick, cheap and easily changed</a:t>
            </a:r>
          </a:p>
          <a:p>
            <a:pPr marL="342900" lvl="1" indent="-342900" defTabSz="2286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Examples:</a:t>
            </a:r>
            <a:br>
              <a:rPr lang="en-GB" sz="2400" dirty="0">
                <a:solidFill>
                  <a:schemeClr val="tx1">
                    <a:lumMod val="50000"/>
                    <a:lumOff val="50000"/>
                  </a:schemeClr>
                </a:solidFill>
                <a:latin typeface="Calibri" panose="020F0502020204030204" pitchFamily="34" charset="0"/>
              </a:rPr>
            </a:br>
            <a:r>
              <a:rPr lang="en-GB" sz="2000" dirty="0">
                <a:latin typeface="Calibri" panose="020F0502020204030204" pitchFamily="34" charset="0"/>
              </a:rPr>
              <a:t>	-  sketches of screens, task sequences, </a:t>
            </a:r>
            <a:br>
              <a:rPr lang="en-GB" sz="2000" dirty="0">
                <a:latin typeface="Calibri" panose="020F0502020204030204" pitchFamily="34" charset="0"/>
              </a:rPr>
            </a:br>
            <a:r>
              <a:rPr lang="en-GB" sz="2000" dirty="0">
                <a:latin typeface="Calibri" panose="020F0502020204030204" pitchFamily="34" charset="0"/>
              </a:rPr>
              <a:t>	-  ‘Post-it’ notes</a:t>
            </a:r>
            <a:br>
              <a:rPr lang="en-GB" sz="2000" dirty="0">
                <a:latin typeface="Calibri" panose="020F0502020204030204" pitchFamily="34" charset="0"/>
              </a:rPr>
            </a:br>
            <a:r>
              <a:rPr lang="en-GB" sz="2000" dirty="0">
                <a:latin typeface="Calibri" panose="020F0502020204030204" pitchFamily="34" charset="0"/>
              </a:rPr>
              <a:t>	-  storyboards</a:t>
            </a:r>
            <a:br>
              <a:rPr lang="en-GB" sz="2000" dirty="0">
                <a:latin typeface="Calibri" panose="020F0502020204030204" pitchFamily="34" charset="0"/>
              </a:rPr>
            </a:br>
            <a:r>
              <a:rPr lang="en-GB" sz="2000" dirty="0">
                <a:latin typeface="Calibri" panose="020F0502020204030204" pitchFamily="34" charset="0"/>
              </a:rPr>
              <a:t>	-  ‘Wizard-of-Oz’</a:t>
            </a:r>
            <a:endParaRPr lang="en-US" sz="2000" dirty="0">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7489394" y="3602569"/>
            <a:ext cx="3823564" cy="2291394"/>
          </a:xfrm>
          <a:prstGeom prst="rect">
            <a:avLst/>
          </a:prstGeom>
        </p:spPr>
      </p:pic>
    </p:spTree>
    <p:extLst>
      <p:ext uri="{BB962C8B-B14F-4D97-AF65-F5344CB8AC3E}">
        <p14:creationId xmlns:p14="http://schemas.microsoft.com/office/powerpoint/2010/main" val="31241146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408980" y="2315281"/>
            <a:ext cx="7290055" cy="4009505"/>
          </a:xfrm>
        </p:spPr>
        <p:txBody>
          <a:bodyPr>
            <a:normAutofit/>
          </a:bodyPr>
          <a:lstStyle/>
          <a:p>
            <a:endParaRPr lang="en-US" dirty="0"/>
          </a:p>
          <a:p>
            <a:endParaRPr lang="en-US" dirty="0"/>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30722" name="Picture 2" descr="https://public-media.interaction-design.org/images/uploads/97182f7dbe08e059683fdf57ed7a42d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96" y="608734"/>
            <a:ext cx="7359904" cy="36877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03712" y="4676882"/>
            <a:ext cx="5472608" cy="646331"/>
          </a:xfrm>
          <a:prstGeom prst="rect">
            <a:avLst/>
          </a:prstGeom>
        </p:spPr>
        <p:txBody>
          <a:bodyPr wrap="square">
            <a:spAutoFit/>
          </a:bodyPr>
          <a:lstStyle/>
          <a:p>
            <a:r>
              <a:rPr lang="en-US" dirty="0" err="1">
                <a:solidFill>
                  <a:srgbClr val="404040"/>
                </a:solidFill>
                <a:latin typeface="Calibri" panose="020F0502020204030204" pitchFamily="34" charset="0"/>
              </a:rPr>
              <a:t>iFly</a:t>
            </a:r>
            <a:r>
              <a:rPr lang="en-US" dirty="0">
                <a:solidFill>
                  <a:srgbClr val="404040"/>
                </a:solidFill>
                <a:latin typeface="Calibri" panose="020F0502020204030204" pitchFamily="34" charset="0"/>
              </a:rPr>
              <a:t> 50 expect its users to click and hold for a few seconds every time they want to see more photos</a:t>
            </a:r>
            <a:endParaRPr lang="en-US" dirty="0">
              <a:latin typeface="Calibri" panose="020F0502020204030204" pitchFamily="34" charset="0"/>
            </a:endParaRPr>
          </a:p>
        </p:txBody>
      </p:sp>
      <p:sp>
        <p:nvSpPr>
          <p:cNvPr id="6" name="Rectangle 5"/>
          <p:cNvSpPr/>
          <p:nvPr/>
        </p:nvSpPr>
        <p:spPr>
          <a:xfrm>
            <a:off x="3051354" y="5703577"/>
            <a:ext cx="5841388" cy="738664"/>
          </a:xfrm>
          <a:prstGeom prst="rect">
            <a:avLst/>
          </a:prstGeom>
        </p:spPr>
        <p:txBody>
          <a:bodyPr wrap="square">
            <a:spAutoFit/>
          </a:bodyPr>
          <a:lstStyle/>
          <a:p>
            <a:r>
              <a:rPr lang="en-US" sz="1400" dirty="0"/>
              <a:t>https://www.interaction-design.org/literature/article/bad-design-vs-good-design-5-examples-we-can-learn-frombad-design-vs-good-design-5-examples-we-can-learn-from-130706</a:t>
            </a:r>
          </a:p>
        </p:txBody>
      </p:sp>
    </p:spTree>
    <p:extLst>
      <p:ext uri="{BB962C8B-B14F-4D97-AF65-F5344CB8AC3E}">
        <p14:creationId xmlns:p14="http://schemas.microsoft.com/office/powerpoint/2010/main" val="1130863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Low-Fidelity Prototype example</a:t>
            </a:r>
          </a:p>
        </p:txBody>
      </p:sp>
      <p:sp>
        <p:nvSpPr>
          <p:cNvPr id="2" name="Slide Number Placeholder 1"/>
          <p:cNvSpPr>
            <a:spLocks noGrp="1"/>
          </p:cNvSpPr>
          <p:nvPr>
            <p:ph type="sldNum" sz="quarter" idx="12"/>
          </p:nvPr>
        </p:nvSpPr>
        <p:spPr/>
        <p:txBody>
          <a:bodyPr/>
          <a:lstStyle/>
          <a:p>
            <a:fld id="{4FAB73BC-B049-4115-A692-8D63A059BFB8}" type="slidenum">
              <a:rPr lang="en-US" smtClean="0"/>
              <a:t>40</a:t>
            </a:fld>
            <a:endParaRPr lang="en-US" dirty="0"/>
          </a:p>
        </p:txBody>
      </p:sp>
      <p:pic>
        <p:nvPicPr>
          <p:cNvPr id="40964" name="Picture 5" descr="pic1m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580" y="1828216"/>
            <a:ext cx="5976839" cy="464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529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2"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3"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4"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5" name="Rectangle 6"/>
          <p:cNvSpPr>
            <a:spLocks noGrp="1" noChangeArrowheads="1"/>
          </p:cNvSpPr>
          <p:nvPr>
            <p:ph type="title"/>
          </p:nvPr>
        </p:nvSpPr>
        <p:spPr>
          <a:xfrm>
            <a:off x="4972050" y="437752"/>
            <a:ext cx="2335320" cy="594522"/>
          </a:xfrm>
          <a:noFill/>
        </p:spPr>
        <p:txBody>
          <a:bodyPr vert="horz" wrap="none" lIns="90488" tIns="44450" rIns="90488" bIns="44450" rtlCol="0" anchor="ctr">
            <a:spAutoFit/>
          </a:bodyPr>
          <a:lstStyle/>
          <a:p>
            <a:pPr eaLnBrk="1" hangingPunct="1"/>
            <a:r>
              <a:rPr lang="en-US" dirty="0"/>
              <a:t>Sketching</a:t>
            </a:r>
          </a:p>
        </p:txBody>
      </p:sp>
      <p:sp>
        <p:nvSpPr>
          <p:cNvPr id="27656"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a:solidFill>
                <a:srgbClr val="000000"/>
              </a:solidFill>
            </a:endParaRPr>
          </a:p>
          <a:p>
            <a:pPr eaLnBrk="1" hangingPunct="1"/>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41</a:t>
            </a:fld>
            <a:endParaRPr lang="en-US" dirty="0"/>
          </a:p>
        </p:txBody>
      </p:sp>
      <p:sp>
        <p:nvSpPr>
          <p:cNvPr id="27657" name="Rectangle 8"/>
          <p:cNvSpPr>
            <a:spLocks noChangeArrowheads="1"/>
          </p:cNvSpPr>
          <p:nvPr/>
        </p:nvSpPr>
        <p:spPr bwMode="auto">
          <a:xfrm>
            <a:off x="2249489" y="1225104"/>
            <a:ext cx="8331075" cy="146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50000"/>
                    <a:lumOff val="50000"/>
                  </a:schemeClr>
                </a:solidFill>
                <a:latin typeface="Calibri" panose="020F0502020204030204" pitchFamily="34" charset="0"/>
              </a:rPr>
              <a:t>Sketching is important to low-fidelity prototyping</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50000"/>
                    <a:lumOff val="50000"/>
                  </a:schemeClr>
                </a:solidFill>
                <a:latin typeface="Calibri" panose="020F0502020204030204" pitchFamily="34" charset="0"/>
              </a:rPr>
              <a:t>Don’t be inhibited about drawing ability. </a:t>
            </a:r>
            <a:endParaRPr lang="en-GB" sz="2800" dirty="0">
              <a:latin typeface="Calibri" panose="020F0502020204030204" pitchFamily="34" charset="0"/>
            </a:endParaRPr>
          </a:p>
          <a:p>
            <a:pPr eaLnBrk="0" hangingPunct="0">
              <a:spcBef>
                <a:spcPts val="600"/>
              </a:spcBef>
            </a:pPr>
            <a:r>
              <a:rPr lang="en-GB" sz="2800" dirty="0">
                <a:latin typeface="Calibri" panose="020F0502020204030204" pitchFamily="34" charset="0"/>
              </a:rPr>
              <a:t> 		</a:t>
            </a:r>
            <a:endParaRPr lang="en-US" sz="2800" dirty="0">
              <a:latin typeface="Calibri" panose="020F0502020204030204" pitchFamily="34" charset="0"/>
            </a:endParaRPr>
          </a:p>
        </p:txBody>
      </p:sp>
      <p:sp>
        <p:nvSpPr>
          <p:cNvPr id="27658" name="Rectangle 9"/>
          <p:cNvSpPr>
            <a:spLocks noChangeArrowheads="1"/>
          </p:cNvSpPr>
          <p:nvPr/>
        </p:nvSpPr>
        <p:spPr bwMode="auto">
          <a:xfrm>
            <a:off x="2157413" y="4343400"/>
            <a:ext cx="777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0" hangingPunct="0">
              <a:spcBef>
                <a:spcPts val="600"/>
              </a:spcBef>
            </a:pPr>
            <a:endParaRPr lang="en-GB" sz="2400" dirty="0">
              <a:latin typeface="Verdana" pitchFamily="34" charset="0"/>
            </a:endParaRPr>
          </a:p>
          <a:p>
            <a:pPr eaLnBrk="0" hangingPunct="0">
              <a:spcBef>
                <a:spcPts val="600"/>
              </a:spcBef>
              <a:buFontTx/>
              <a:buChar char="•"/>
            </a:pPr>
            <a:endParaRPr lang="en-GB" sz="2400" dirty="0">
              <a:latin typeface="Verdana" pitchFamily="34" charset="0"/>
            </a:endParaRPr>
          </a:p>
          <a:p>
            <a:pPr eaLnBrk="0" hangingPunct="0">
              <a:spcBef>
                <a:spcPts val="600"/>
              </a:spcBef>
              <a:buFontTx/>
              <a:buChar char="•"/>
            </a:pPr>
            <a:endParaRPr lang="en-GB" sz="2400" dirty="0">
              <a:latin typeface="Verdana" pitchFamily="34" charset="0"/>
            </a:endParaRPr>
          </a:p>
          <a:p>
            <a:pPr eaLnBrk="0" hangingPunct="0">
              <a:spcBef>
                <a:spcPts val="600"/>
              </a:spcBef>
              <a:buFontTx/>
              <a:buChar char="•"/>
            </a:pPr>
            <a:endParaRPr lang="en-GB" sz="2400" dirty="0">
              <a:latin typeface="Verdana" pitchFamily="34" charset="0"/>
            </a:endParaRPr>
          </a:p>
          <a:p>
            <a:pPr eaLnBrk="0" hangingPunct="0">
              <a:spcBef>
                <a:spcPts val="600"/>
              </a:spcBef>
            </a:pPr>
            <a:r>
              <a:rPr lang="en-GB" sz="2400" dirty="0">
                <a:latin typeface="Verdana" pitchFamily="34" charset="0"/>
              </a:rPr>
              <a:t> 		</a:t>
            </a:r>
            <a:endParaRPr lang="en-US" sz="2400" dirty="0">
              <a:latin typeface="Verdana" pitchFamily="34" charset="0"/>
            </a:endParaRPr>
          </a:p>
        </p:txBody>
      </p:sp>
      <p:pic>
        <p:nvPicPr>
          <p:cNvPr id="10" name="Picture 3" descr="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3" y="2847975"/>
            <a:ext cx="175895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5"/>
          <p:cNvGraphicFramePr>
            <a:graphicFrameLocks noChangeAspect="1"/>
          </p:cNvGraphicFramePr>
          <p:nvPr/>
        </p:nvGraphicFramePr>
        <p:xfrm>
          <a:off x="4406901" y="2708920"/>
          <a:ext cx="5743575" cy="3764280"/>
        </p:xfrm>
        <a:graphic>
          <a:graphicData uri="http://schemas.openxmlformats.org/presentationml/2006/ole">
            <mc:AlternateContent xmlns:mc="http://schemas.openxmlformats.org/markup-compatibility/2006">
              <mc:Choice xmlns:v="urn:schemas-microsoft-com:vml" Requires="v">
                <p:oleObj r:id="rId4" imgW="10158730" imgH="8177778" progId="Photoshop.Image.6">
                  <p:embed/>
                </p:oleObj>
              </mc:Choice>
              <mc:Fallback>
                <p:oleObj r:id="rId4" imgW="10158730" imgH="8177778" progId="Photoshop.Image.6">
                  <p:embed/>
                  <p:pic>
                    <p:nvPicPr>
                      <p:cNvPr id="1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901" y="2708920"/>
                        <a:ext cx="5743575" cy="376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969194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dirty="0"/>
              <a:t>Paper Prototypes</a:t>
            </a:r>
          </a:p>
        </p:txBody>
      </p:sp>
      <p:pic>
        <p:nvPicPr>
          <p:cNvPr id="3584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0779" t="37444" r="23376" b="16196"/>
          <a:stretch>
            <a:fillRect/>
          </a:stretch>
        </p:blipFill>
        <p:spPr>
          <a:xfrm>
            <a:off x="2860676" y="1524001"/>
            <a:ext cx="6410325" cy="5046663"/>
          </a:xfrm>
          <a:noFill/>
        </p:spPr>
      </p:pic>
      <p:sp>
        <p:nvSpPr>
          <p:cNvPr id="2" name="Slide Number Placeholder 1"/>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5414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6628"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6629"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6630"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6631" name="Rectangle 6"/>
          <p:cNvSpPr>
            <a:spLocks noGrp="1" noChangeArrowheads="1"/>
          </p:cNvSpPr>
          <p:nvPr>
            <p:ph type="title"/>
          </p:nvPr>
        </p:nvSpPr>
        <p:spPr>
          <a:xfrm>
            <a:off x="4125909" y="548877"/>
            <a:ext cx="2905220" cy="594522"/>
          </a:xfrm>
          <a:noFill/>
        </p:spPr>
        <p:txBody>
          <a:bodyPr vert="horz" wrap="none" lIns="90488" tIns="44450" rIns="90488" bIns="44450" rtlCol="0" anchor="ctr">
            <a:spAutoFit/>
          </a:bodyPr>
          <a:lstStyle/>
          <a:p>
            <a:pPr eaLnBrk="1" hangingPunct="1"/>
            <a:r>
              <a:rPr lang="en-US" dirty="0">
                <a:solidFill>
                  <a:schemeClr val="tx1">
                    <a:lumMod val="95000"/>
                    <a:lumOff val="5000"/>
                  </a:schemeClr>
                </a:solidFill>
              </a:rPr>
              <a:t>Storyboards</a:t>
            </a:r>
          </a:p>
        </p:txBody>
      </p:sp>
      <p:sp>
        <p:nvSpPr>
          <p:cNvPr id="26632" name="Rectangle 7"/>
          <p:cNvSpPr>
            <a:spLocks noGrp="1" noChangeArrowheads="1"/>
          </p:cNvSpPr>
          <p:nvPr>
            <p:ph type="body" sz="half" idx="1"/>
          </p:nvPr>
        </p:nvSpPr>
        <p:spPr>
          <a:xfrm>
            <a:off x="1981200" y="1600201"/>
            <a:ext cx="4040188" cy="4525963"/>
          </a:xfrm>
          <a:noFill/>
        </p:spPr>
        <p:txBody>
          <a:bodyPr vert="horz" lIns="90488" tIns="44450" rIns="90488" bIns="44450" rtlCol="0">
            <a:normAutofit/>
          </a:bodyPr>
          <a:lstStyle/>
          <a:p>
            <a:pPr eaLnBrk="1" hangingPunct="1"/>
            <a:endParaRPr lang="en-US" sz="2800">
              <a:solidFill>
                <a:srgbClr val="000000"/>
              </a:solidFill>
            </a:endParaRPr>
          </a:p>
          <a:p>
            <a:pPr eaLnBrk="1" hangingPunct="1"/>
            <a:endParaRPr lang="en-US" sz="2800"/>
          </a:p>
        </p:txBody>
      </p:sp>
      <p:pic>
        <p:nvPicPr>
          <p:cNvPr id="26634" name="Picture 9" descr="Interaction%20structure%202a"/>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04063" y="1341438"/>
            <a:ext cx="3327400" cy="4343400"/>
          </a:xfrm>
          <a:effectLst>
            <a:outerShdw dist="99190" dir="13188334" algn="ctr" rotWithShape="0">
              <a:schemeClr val="accent2"/>
            </a:outerShdw>
          </a:effectLst>
        </p:spPr>
      </p:pic>
      <p:sp>
        <p:nvSpPr>
          <p:cNvPr id="2" name="Slide Number Placeholder 1"/>
          <p:cNvSpPr>
            <a:spLocks noGrp="1"/>
          </p:cNvSpPr>
          <p:nvPr>
            <p:ph type="sldNum" sz="quarter" idx="12"/>
          </p:nvPr>
        </p:nvSpPr>
        <p:spPr/>
        <p:txBody>
          <a:bodyPr/>
          <a:lstStyle/>
          <a:p>
            <a:pPr>
              <a:defRPr/>
            </a:pPr>
            <a:fld id="{5A17B752-241D-4C10-982C-2264E8612D81}" type="slidenum">
              <a:rPr lang="en-US" smtClean="0"/>
              <a:pPr>
                <a:defRPr/>
              </a:pPr>
              <a:t>43</a:t>
            </a:fld>
            <a:endParaRPr lang="en-US"/>
          </a:p>
        </p:txBody>
      </p:sp>
      <p:sp>
        <p:nvSpPr>
          <p:cNvPr id="26633" name="Rectangle 8"/>
          <p:cNvSpPr>
            <a:spLocks noChangeArrowheads="1"/>
          </p:cNvSpPr>
          <p:nvPr/>
        </p:nvSpPr>
        <p:spPr bwMode="auto">
          <a:xfrm>
            <a:off x="1199457" y="1125538"/>
            <a:ext cx="556805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Often used with scenarios, bringing more detail, and a chance to role play</a:t>
            </a:r>
          </a:p>
          <a:p>
            <a:pPr marL="342900" lvl="1" indent="-342900" eaLnBrk="0" hangingPunct="0">
              <a:lnSpc>
                <a:spcPct val="120000"/>
              </a:lnSpc>
              <a:spcAft>
                <a:spcPts val="600"/>
              </a:spcAft>
              <a:buFont typeface="Arial" panose="020B0604020202020204" pitchFamily="34" charset="0"/>
              <a:buChar char="•"/>
            </a:pPr>
            <a:endParaRPr lang="en-GB" sz="2400" dirty="0">
              <a:solidFill>
                <a:schemeClr val="tx1">
                  <a:lumMod val="85000"/>
                  <a:lumOff val="15000"/>
                </a:schemeClr>
              </a:solidFill>
              <a:latin typeface="Calibri" panose="020F0502020204030204" pitchFamily="34" charset="0"/>
            </a:endParaRP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Series of sketches showing how a user might progress through a task using the device </a:t>
            </a:r>
          </a:p>
          <a:p>
            <a:pPr marL="342900" lvl="1" indent="-342900" eaLnBrk="0" hangingPunct="0">
              <a:lnSpc>
                <a:spcPct val="120000"/>
              </a:lnSpc>
              <a:spcAft>
                <a:spcPts val="600"/>
              </a:spcAft>
              <a:buFont typeface="Arial" panose="020B0604020202020204" pitchFamily="34" charset="0"/>
              <a:buChar char="•"/>
            </a:pPr>
            <a:endParaRPr lang="en-GB" sz="2400" dirty="0">
              <a:solidFill>
                <a:schemeClr val="tx1">
                  <a:lumMod val="85000"/>
                  <a:lumOff val="15000"/>
                </a:schemeClr>
              </a:solidFill>
              <a:latin typeface="Calibri" panose="020F0502020204030204" pitchFamily="34" charset="0"/>
            </a:endParaRP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Calibri" panose="020F0502020204030204" pitchFamily="34" charset="0"/>
              </a:rPr>
              <a:t>Used early in design</a:t>
            </a:r>
          </a:p>
          <a:p>
            <a:pPr eaLnBrk="0" hangingPunct="0">
              <a:spcBef>
                <a:spcPts val="600"/>
              </a:spcBef>
              <a:buFontTx/>
              <a:buChar char="•"/>
            </a:pPr>
            <a:endParaRPr lang="en-GB" sz="2800" dirty="0">
              <a:latin typeface="Calibri" panose="020F0502020204030204" pitchFamily="34" charset="0"/>
            </a:endParaRPr>
          </a:p>
          <a:p>
            <a:pPr eaLnBrk="0" hangingPunct="0">
              <a:spcBef>
                <a:spcPts val="600"/>
              </a:spcBef>
            </a:pPr>
            <a:r>
              <a:rPr lang="en-GB" sz="2800" dirty="0">
                <a:latin typeface="Calibri" panose="020F0502020204030204" pitchFamily="34" charset="0"/>
              </a:rPr>
              <a:t> 		</a:t>
            </a:r>
            <a:endParaRPr lang="en-US" sz="2800" dirty="0">
              <a:latin typeface="Calibri" panose="020F0502020204030204" pitchFamily="34" charset="0"/>
            </a:endParaRPr>
          </a:p>
        </p:txBody>
      </p:sp>
    </p:spTree>
    <p:extLst>
      <p:ext uri="{BB962C8B-B14F-4D97-AF65-F5344CB8AC3E}">
        <p14:creationId xmlns:p14="http://schemas.microsoft.com/office/powerpoint/2010/main" val="28400530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8676"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8677"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8678"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8681" name="Rectangle 8"/>
          <p:cNvSpPr>
            <a:spLocks noGrp="1" noChangeArrowheads="1"/>
          </p:cNvSpPr>
          <p:nvPr>
            <p:ph type="title"/>
          </p:nvPr>
        </p:nvSpPr>
        <p:spPr>
          <a:xfrm>
            <a:off x="1703512" y="1"/>
            <a:ext cx="8964488" cy="1520825"/>
          </a:xfrm>
        </p:spPr>
        <p:txBody>
          <a:bodyPr/>
          <a:lstStyle/>
          <a:p>
            <a:pPr eaLnBrk="1" hangingPunct="1"/>
            <a:r>
              <a:rPr lang="en-US" sz="4800" dirty="0"/>
              <a:t>Index cards and Post-its</a:t>
            </a:r>
            <a:endParaRPr lang="en-GB" sz="4800" dirty="0"/>
          </a:p>
        </p:txBody>
      </p:sp>
      <p:sp>
        <p:nvSpPr>
          <p:cNvPr id="28679" name="Rectangle 6"/>
          <p:cNvSpPr>
            <a:spLocks noGrp="1" noChangeArrowheads="1"/>
          </p:cNvSpPr>
          <p:nvPr>
            <p:ph idx="1"/>
          </p:nvPr>
        </p:nvSpPr>
        <p:spPr>
          <a:xfrm>
            <a:off x="2033586" y="1109920"/>
            <a:ext cx="8022854" cy="1974427"/>
          </a:xfrm>
          <a:noFill/>
        </p:spPr>
        <p:txBody>
          <a:bodyPr vert="horz" lIns="90488" tIns="44450" rIns="90488" bIns="44450" rtlCol="0">
            <a:normAutofit/>
          </a:bodyPr>
          <a:lstStyle/>
          <a:p>
            <a:pPr eaLnBrk="1" hangingPunct="1"/>
            <a:endParaRPr lang="en-US" dirty="0">
              <a:solidFill>
                <a:srgbClr val="000000"/>
              </a:solidFill>
            </a:endParaRPr>
          </a:p>
          <a:p>
            <a:pPr eaLnBrk="1" hangingPunct="1"/>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44</a:t>
            </a:fld>
            <a:endParaRPr lang="en-US" dirty="0"/>
          </a:p>
        </p:txBody>
      </p:sp>
      <p:sp>
        <p:nvSpPr>
          <p:cNvPr id="28680" name="Rectangle 7"/>
          <p:cNvSpPr>
            <a:spLocks noChangeArrowheads="1"/>
          </p:cNvSpPr>
          <p:nvPr/>
        </p:nvSpPr>
        <p:spPr bwMode="auto">
          <a:xfrm>
            <a:off x="2033586" y="1449411"/>
            <a:ext cx="7772400" cy="167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mn-lt"/>
              </a:rPr>
              <a:t>Index cards (3 X 5 inches) </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mn-lt"/>
              </a:rPr>
              <a:t>Each card represents one screen</a:t>
            </a:r>
          </a:p>
          <a:p>
            <a:pPr marL="342900" lvl="1" indent="-342900" eaLnBrk="0" hangingPunct="0">
              <a:lnSpc>
                <a:spcPct val="120000"/>
              </a:lnSpc>
              <a:spcAft>
                <a:spcPts val="600"/>
              </a:spcAft>
              <a:buFont typeface="Arial" panose="020B0604020202020204" pitchFamily="34" charset="0"/>
              <a:buChar char="•"/>
            </a:pPr>
            <a:r>
              <a:rPr lang="en-GB" sz="2400" dirty="0">
                <a:solidFill>
                  <a:schemeClr val="tx1">
                    <a:lumMod val="85000"/>
                    <a:lumOff val="15000"/>
                  </a:schemeClr>
                </a:solidFill>
                <a:latin typeface="+mn-lt"/>
              </a:rPr>
              <a:t>Often used in website development</a:t>
            </a:r>
          </a:p>
          <a:p>
            <a:pPr eaLnBrk="0" hangingPunct="0">
              <a:spcBef>
                <a:spcPts val="600"/>
              </a:spcBef>
              <a:buFontTx/>
              <a:buChar char="•"/>
            </a:pPr>
            <a:endParaRPr lang="en-GB" sz="2800" dirty="0">
              <a:latin typeface="Verdana" pitchFamily="34" charset="0"/>
            </a:endParaRPr>
          </a:p>
          <a:p>
            <a:pPr eaLnBrk="0" hangingPunct="0">
              <a:spcBef>
                <a:spcPts val="600"/>
              </a:spcBef>
              <a:buFontTx/>
              <a:buChar char="•"/>
            </a:pPr>
            <a:endParaRPr lang="en-GB" sz="2800" dirty="0">
              <a:latin typeface="Verdana" pitchFamily="34" charset="0"/>
            </a:endParaRPr>
          </a:p>
          <a:p>
            <a:pPr eaLnBrk="0" hangingPunct="0">
              <a:spcBef>
                <a:spcPts val="600"/>
              </a:spcBef>
              <a:buFontTx/>
              <a:buChar char="•"/>
            </a:pPr>
            <a:endParaRPr lang="en-GB" sz="2800" dirty="0">
              <a:latin typeface="Verdana" pitchFamily="34" charset="0"/>
            </a:endParaRPr>
          </a:p>
          <a:p>
            <a:pPr eaLnBrk="0" hangingPunct="0">
              <a:spcBef>
                <a:spcPts val="600"/>
              </a:spcBef>
            </a:pPr>
            <a:r>
              <a:rPr lang="en-GB" sz="2800" dirty="0">
                <a:latin typeface="Verdana" pitchFamily="34" charset="0"/>
              </a:rPr>
              <a:t> 		</a:t>
            </a:r>
            <a:endParaRPr lang="en-US" sz="2800" dirty="0">
              <a:latin typeface="Verdan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718" y="3284984"/>
            <a:ext cx="5318139" cy="2903984"/>
          </a:xfrm>
          <a:prstGeom prst="rect">
            <a:avLst/>
          </a:prstGeom>
        </p:spPr>
      </p:pic>
    </p:spTree>
    <p:extLst>
      <p:ext uri="{BB962C8B-B14F-4D97-AF65-F5344CB8AC3E}">
        <p14:creationId xmlns:p14="http://schemas.microsoft.com/office/powerpoint/2010/main" val="23259079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9700"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9701" name="Rectangle 6"/>
          <p:cNvSpPr>
            <a:spLocks noGrp="1" noChangeArrowheads="1"/>
          </p:cNvSpPr>
          <p:nvPr>
            <p:ph type="title"/>
          </p:nvPr>
        </p:nvSpPr>
        <p:spPr>
          <a:xfrm>
            <a:off x="1931212" y="387290"/>
            <a:ext cx="7358490" cy="695447"/>
          </a:xfrm>
          <a:noFill/>
        </p:spPr>
        <p:txBody>
          <a:bodyPr vert="horz" wrap="none" lIns="90488" tIns="44450" rIns="90488" bIns="44450" rtlCol="0" anchor="ctr">
            <a:spAutoFit/>
          </a:bodyPr>
          <a:lstStyle/>
          <a:p>
            <a:pPr eaLnBrk="1" hangingPunct="1"/>
            <a:r>
              <a:rPr lang="en-US" sz="4800" dirty="0"/>
              <a:t>‘Wizard-of-Oz’ prototyping</a:t>
            </a:r>
          </a:p>
        </p:txBody>
      </p:sp>
      <p:sp>
        <p:nvSpPr>
          <p:cNvPr id="29702"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dirty="0">
              <a:solidFill>
                <a:srgbClr val="000000"/>
              </a:solidFill>
            </a:endParaRPr>
          </a:p>
          <a:p>
            <a:pPr eaLnBrk="1" hangingPunct="1"/>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45</a:t>
            </a:fld>
            <a:endParaRPr lang="en-US" dirty="0"/>
          </a:p>
        </p:txBody>
      </p:sp>
      <p:sp>
        <p:nvSpPr>
          <p:cNvPr id="29703" name="Rectangle 8"/>
          <p:cNvSpPr>
            <a:spLocks noChangeArrowheads="1"/>
          </p:cNvSpPr>
          <p:nvPr/>
        </p:nvSpPr>
        <p:spPr bwMode="auto">
          <a:xfrm>
            <a:off x="911424" y="1412876"/>
            <a:ext cx="9505057"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lnSpc>
                <a:spcPct val="120000"/>
              </a:lnSpc>
              <a:spcAft>
                <a:spcPts val="600"/>
              </a:spcAft>
              <a:buFont typeface="Arial" panose="020B0604020202020204" pitchFamily="34" charset="0"/>
              <a:buChar char="•"/>
            </a:pPr>
            <a:r>
              <a:rPr lang="en-US" sz="2400" dirty="0">
                <a:solidFill>
                  <a:schemeClr val="tx1">
                    <a:lumMod val="85000"/>
                    <a:lumOff val="15000"/>
                  </a:schemeClr>
                </a:solidFill>
                <a:latin typeface="Calibri" panose="020F0502020204030204" pitchFamily="34" charset="0"/>
              </a:rPr>
              <a:t>The user thinks they are interacting with a computer, but a developer is responding to output rather than the system.  Human in the loop to help</a:t>
            </a:r>
          </a:p>
          <a:p>
            <a:pPr marL="342900" indent="-342900" eaLnBrk="0" hangingPunct="0">
              <a:lnSpc>
                <a:spcPct val="120000"/>
              </a:lnSpc>
              <a:spcAft>
                <a:spcPts val="600"/>
              </a:spcAft>
              <a:buFont typeface="Arial" panose="020B0604020202020204" pitchFamily="34" charset="0"/>
              <a:buChar char="•"/>
            </a:pPr>
            <a:r>
              <a:rPr lang="en-US" sz="2400" dirty="0">
                <a:solidFill>
                  <a:schemeClr val="tx1">
                    <a:lumMod val="85000"/>
                    <a:lumOff val="15000"/>
                  </a:schemeClr>
                </a:solidFill>
                <a:latin typeface="Calibri" panose="020F0502020204030204" pitchFamily="34" charset="0"/>
              </a:rPr>
              <a:t>Usually done early in design to understand users’ expectations</a:t>
            </a:r>
          </a:p>
          <a:p>
            <a:pPr marL="342900" lvl="1" indent="-342900" eaLnBrk="0" hangingPunct="0">
              <a:lnSpc>
                <a:spcPct val="120000"/>
              </a:lnSpc>
              <a:spcAft>
                <a:spcPts val="600"/>
              </a:spcAft>
              <a:buFont typeface="Arial" panose="020B0604020202020204" pitchFamily="34" charset="0"/>
              <a:buChar char="•"/>
            </a:pPr>
            <a:r>
              <a:rPr lang="en-US" sz="2400" dirty="0">
                <a:solidFill>
                  <a:srgbClr val="FF0000"/>
                </a:solidFill>
                <a:latin typeface="Calibri" panose="020F0502020204030204" pitchFamily="34" charset="0"/>
              </a:rPr>
              <a:t>“Wizard of Oz” = “man behind the curtain”</a:t>
            </a:r>
          </a:p>
        </p:txBody>
      </p:sp>
      <p:sp>
        <p:nvSpPr>
          <p:cNvPr id="4" name="Rectangle 3"/>
          <p:cNvSpPr/>
          <p:nvPr/>
        </p:nvSpPr>
        <p:spPr>
          <a:xfrm>
            <a:off x="2573415" y="4653136"/>
            <a:ext cx="7084392" cy="369332"/>
          </a:xfrm>
          <a:prstGeom prst="rect">
            <a:avLst/>
          </a:prstGeom>
        </p:spPr>
        <p:txBody>
          <a:bodyPr wrap="square">
            <a:spAutoFit/>
          </a:bodyPr>
          <a:lstStyle/>
          <a:p>
            <a:r>
              <a:rPr lang="en-US" dirty="0"/>
              <a:t>https://www.youtube.com/watch?v=d8SEFSpBYzY</a:t>
            </a:r>
          </a:p>
        </p:txBody>
      </p:sp>
    </p:spTree>
    <p:extLst>
      <p:ext uri="{BB962C8B-B14F-4D97-AF65-F5344CB8AC3E}">
        <p14:creationId xmlns:p14="http://schemas.microsoft.com/office/powerpoint/2010/main" val="147785000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31748" name="Rectangle 3"/>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31749" name="Rectangle 4"/>
          <p:cNvSpPr>
            <a:spLocks noChangeArrowheads="1"/>
          </p:cNvSpPr>
          <p:nvPr/>
        </p:nvSpPr>
        <p:spPr bwMode="auto">
          <a:xfrm>
            <a:off x="2227263" y="62484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31750" name="Rectangle 5"/>
          <p:cNvSpPr>
            <a:spLocks noChangeArrowheads="1"/>
          </p:cNvSpPr>
          <p:nvPr/>
        </p:nvSpPr>
        <p:spPr bwMode="auto">
          <a:xfrm>
            <a:off x="4689475" y="6248400"/>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31751" name="Rectangle 6"/>
          <p:cNvSpPr>
            <a:spLocks noGrp="1" noChangeArrowheads="1"/>
          </p:cNvSpPr>
          <p:nvPr>
            <p:ph type="title"/>
          </p:nvPr>
        </p:nvSpPr>
        <p:spPr>
          <a:xfrm>
            <a:off x="2252614" y="387290"/>
            <a:ext cx="6830204" cy="695447"/>
          </a:xfrm>
          <a:noFill/>
        </p:spPr>
        <p:txBody>
          <a:bodyPr vert="horz" wrap="none" lIns="90488" tIns="44450" rIns="90488" bIns="44450" rtlCol="0" anchor="ctr">
            <a:spAutoFit/>
          </a:bodyPr>
          <a:lstStyle/>
          <a:p>
            <a:pPr eaLnBrk="1" hangingPunct="1"/>
            <a:r>
              <a:rPr lang="en-US" sz="4800" i="1" dirty="0"/>
              <a:t>High-fidelity prototyping</a:t>
            </a:r>
          </a:p>
        </p:txBody>
      </p:sp>
      <p:sp>
        <p:nvSpPr>
          <p:cNvPr id="31752" name="Rectangle 7"/>
          <p:cNvSpPr>
            <a:spLocks noGrp="1" noChangeArrowheads="1"/>
          </p:cNvSpPr>
          <p:nvPr>
            <p:ph idx="1"/>
          </p:nvPr>
        </p:nvSpPr>
        <p:spPr>
          <a:xfrm>
            <a:off x="2438401" y="1066800"/>
            <a:ext cx="6962775" cy="4876800"/>
          </a:xfrm>
          <a:noFill/>
        </p:spPr>
        <p:txBody>
          <a:bodyPr vert="horz" lIns="90488" tIns="44450" rIns="90488" bIns="44450" rtlCol="0">
            <a:normAutofit/>
          </a:bodyPr>
          <a:lstStyle/>
          <a:p>
            <a:pPr eaLnBrk="1" hangingPunct="1"/>
            <a:endParaRPr lang="en-US">
              <a:solidFill>
                <a:srgbClr val="000000"/>
              </a:solidFill>
            </a:endParaRPr>
          </a:p>
          <a:p>
            <a:pPr eaLnBrk="1" hangingPunct="1"/>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46</a:t>
            </a:fld>
            <a:endParaRPr lang="en-US" dirty="0"/>
          </a:p>
        </p:txBody>
      </p:sp>
      <p:sp>
        <p:nvSpPr>
          <p:cNvPr id="31753" name="Rectangle 8"/>
          <p:cNvSpPr>
            <a:spLocks noChangeArrowheads="1"/>
          </p:cNvSpPr>
          <p:nvPr/>
        </p:nvSpPr>
        <p:spPr bwMode="auto">
          <a:xfrm>
            <a:off x="911424" y="1219200"/>
            <a:ext cx="9334301"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457200" indent="-457200" eaLnBrk="0" hangingPunct="0">
              <a:lnSpc>
                <a:spcPct val="130000"/>
              </a:lnSpc>
              <a:spcBef>
                <a:spcPts val="600"/>
              </a:spcBef>
              <a:buFont typeface="Arial" panose="020B0604020202020204" pitchFamily="34" charset="0"/>
              <a:buChar char="•"/>
            </a:pPr>
            <a:r>
              <a:rPr lang="en-GB" sz="2400" dirty="0">
                <a:latin typeface="Verdana" pitchFamily="34" charset="0"/>
              </a:rPr>
              <a:t>Uses materials that you would expect to be in the final product</a:t>
            </a:r>
          </a:p>
          <a:p>
            <a:pPr marL="457200" indent="-457200" eaLnBrk="0" hangingPunct="0">
              <a:lnSpc>
                <a:spcPct val="130000"/>
              </a:lnSpc>
              <a:spcBef>
                <a:spcPts val="600"/>
              </a:spcBef>
              <a:buFont typeface="Arial" panose="020B0604020202020204" pitchFamily="34" charset="0"/>
              <a:buChar char="•"/>
            </a:pPr>
            <a:r>
              <a:rPr lang="en-GB" sz="2400" b="1" dirty="0">
                <a:latin typeface="Verdana" pitchFamily="34" charset="0"/>
              </a:rPr>
              <a:t>Similar </a:t>
            </a:r>
            <a:r>
              <a:rPr lang="en-GB" sz="2400" dirty="0">
                <a:latin typeface="Verdana" pitchFamily="34" charset="0"/>
              </a:rPr>
              <a:t>to finished product</a:t>
            </a:r>
          </a:p>
          <a:p>
            <a:pPr marL="457200" indent="-457200" eaLnBrk="0" hangingPunct="0">
              <a:lnSpc>
                <a:spcPct val="130000"/>
              </a:lnSpc>
              <a:spcBef>
                <a:spcPts val="600"/>
              </a:spcBef>
              <a:buFont typeface="Arial" panose="020B0604020202020204" pitchFamily="34" charset="0"/>
              <a:buChar char="•"/>
            </a:pPr>
            <a:r>
              <a:rPr lang="en-GB" sz="2400" dirty="0">
                <a:latin typeface="Verdana" pitchFamily="34" charset="0"/>
              </a:rPr>
              <a:t>Prototype looks more like the final system than a low-fidelity version.</a:t>
            </a:r>
          </a:p>
          <a:p>
            <a:pPr algn="ctr" eaLnBrk="0" hangingPunct="0"/>
            <a:endParaRPr lang="en-US" sz="2800" dirty="0">
              <a:latin typeface="Verdana" pitchFamily="34" charset="0"/>
            </a:endParaRPr>
          </a:p>
          <a:p>
            <a:pPr algn="ctr" eaLnBrk="0" hangingPunct="0"/>
            <a:endParaRPr lang="en-US" sz="2800" dirty="0">
              <a:latin typeface="Verdana" pitchFamily="34" charset="0"/>
            </a:endParaRPr>
          </a:p>
        </p:txBody>
      </p:sp>
    </p:spTree>
    <p:extLst>
      <p:ext uri="{BB962C8B-B14F-4D97-AF65-F5344CB8AC3E}">
        <p14:creationId xmlns:p14="http://schemas.microsoft.com/office/powerpoint/2010/main" val="220372616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t>High-Fidelity Prototype example</a:t>
            </a:r>
          </a:p>
        </p:txBody>
      </p:sp>
      <p:sp>
        <p:nvSpPr>
          <p:cNvPr id="2" name="Slide Number Placeholder 1"/>
          <p:cNvSpPr>
            <a:spLocks noGrp="1"/>
          </p:cNvSpPr>
          <p:nvPr>
            <p:ph type="sldNum" sz="quarter" idx="12"/>
          </p:nvPr>
        </p:nvSpPr>
        <p:spPr/>
        <p:txBody>
          <a:bodyPr/>
          <a:lstStyle/>
          <a:p>
            <a:fld id="{4FAB73BC-B049-4115-A692-8D63A059BFB8}" type="slidenum">
              <a:rPr lang="en-US" smtClean="0"/>
              <a:t>47</a:t>
            </a:fld>
            <a:endParaRPr lang="en-US" dirty="0"/>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784" y="1775015"/>
            <a:ext cx="6006431" cy="44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6078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Prototype test</a:t>
            </a:r>
          </a:p>
        </p:txBody>
      </p:sp>
      <p:pic>
        <p:nvPicPr>
          <p:cNvPr id="4" name="Content Placeholder 3"/>
          <p:cNvPicPr>
            <a:picLocks noGrp="1" noChangeAspect="1"/>
          </p:cNvPicPr>
          <p:nvPr>
            <p:ph idx="1"/>
          </p:nvPr>
        </p:nvPicPr>
        <p:blipFill rotWithShape="1">
          <a:blip r:embed="rId3"/>
          <a:srcRect l="3626" t="5623" r="3626" b="5720"/>
          <a:stretch/>
        </p:blipFill>
        <p:spPr>
          <a:xfrm>
            <a:off x="2202395" y="1988840"/>
            <a:ext cx="7787209" cy="396706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796413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5" name="Picture 4"/>
          <p:cNvPicPr>
            <a:picLocks noChangeAspect="1"/>
          </p:cNvPicPr>
          <p:nvPr/>
        </p:nvPicPr>
        <p:blipFill>
          <a:blip r:embed="rId2"/>
          <a:stretch>
            <a:fillRect/>
          </a:stretch>
        </p:blipFill>
        <p:spPr>
          <a:xfrm>
            <a:off x="2628900" y="828675"/>
            <a:ext cx="6934200" cy="5200650"/>
          </a:xfrm>
          <a:prstGeom prst="rect">
            <a:avLst/>
          </a:prstGeom>
        </p:spPr>
      </p:pic>
      <p:sp>
        <p:nvSpPr>
          <p:cNvPr id="6" name="Oval 5"/>
          <p:cNvSpPr/>
          <p:nvPr/>
        </p:nvSpPr>
        <p:spPr>
          <a:xfrm>
            <a:off x="6816080" y="3140968"/>
            <a:ext cx="194421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687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5559" y="585216"/>
            <a:ext cx="2143125" cy="3810000"/>
          </a:xfrm>
        </p:spPr>
      </p:pic>
      <p:sp>
        <p:nvSpPr>
          <p:cNvPr id="4" name="Slide Number Placeholder 3"/>
          <p:cNvSpPr>
            <a:spLocks noGrp="1"/>
          </p:cNvSpPr>
          <p:nvPr>
            <p:ph type="sldNum" sz="quarter" idx="12"/>
          </p:nvPr>
        </p:nvSpPr>
        <p:spPr/>
        <p:txBody>
          <a:bodyPr/>
          <a:lstStyle/>
          <a:p>
            <a:fld id="{4FAB73BC-B049-4115-A692-8D63A059BFB8}" type="slidenum">
              <a:rPr lang="en-US" smtClean="0"/>
              <a:pPr/>
              <a:t>5</a:t>
            </a:fld>
            <a:endParaRPr lang="en-US" dirty="0"/>
          </a:p>
        </p:txBody>
      </p:sp>
      <p:sp>
        <p:nvSpPr>
          <p:cNvPr id="5" name="Rectangle 4"/>
          <p:cNvSpPr/>
          <p:nvPr/>
        </p:nvSpPr>
        <p:spPr>
          <a:xfrm>
            <a:off x="4775874" y="4797152"/>
            <a:ext cx="2279920" cy="923330"/>
          </a:xfrm>
          <a:prstGeom prst="rect">
            <a:avLst/>
          </a:prstGeom>
        </p:spPr>
        <p:txBody>
          <a:bodyPr wrap="none">
            <a:spAutoFit/>
          </a:bodyPr>
          <a:lstStyle/>
          <a:p>
            <a:r>
              <a:rPr lang="en-US" dirty="0">
                <a:solidFill>
                  <a:srgbClr val="404040"/>
                </a:solidFill>
                <a:latin typeface="Calibri" panose="020F0502020204030204" pitchFamily="34" charset="0"/>
              </a:rPr>
              <a:t>Elastic Scrolling on iOS</a:t>
            </a:r>
          </a:p>
          <a:p>
            <a:endParaRPr lang="en-US" i="0" dirty="0">
              <a:solidFill>
                <a:srgbClr val="404040"/>
              </a:solidFill>
              <a:effectLst/>
              <a:latin typeface="Calibri" panose="020F0502020204030204" pitchFamily="34" charset="0"/>
            </a:endParaRPr>
          </a:p>
          <a:p>
            <a:r>
              <a:rPr lang="en-US" dirty="0">
                <a:solidFill>
                  <a:srgbClr val="404040"/>
                </a:solidFill>
                <a:latin typeface="Calibri" panose="020F0502020204030204" pitchFamily="34" charset="0"/>
              </a:rPr>
              <a:t>Friction can be good</a:t>
            </a:r>
            <a:endParaRPr lang="en-US" i="0" dirty="0">
              <a:solidFill>
                <a:srgbClr val="404040"/>
              </a:solidFill>
              <a:effectLst/>
              <a:latin typeface="Calibri" panose="020F0502020204030204" pitchFamily="34" charset="0"/>
            </a:endParaRPr>
          </a:p>
        </p:txBody>
      </p:sp>
    </p:spTree>
    <p:extLst>
      <p:ext uri="{BB962C8B-B14F-4D97-AF65-F5344CB8AC3E}">
        <p14:creationId xmlns:p14="http://schemas.microsoft.com/office/powerpoint/2010/main" val="12069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024128" y="1992456"/>
            <a:ext cx="8505063" cy="4752568"/>
          </a:xfrm>
        </p:spPr>
        <p:txBody>
          <a:bodyPr>
            <a:noAutofit/>
          </a:bodyPr>
          <a:lstStyle/>
          <a:p>
            <a:pPr marL="590550" indent="-533400" eaLnBrk="0" hangingPunct="0">
              <a:lnSpc>
                <a:spcPct val="120000"/>
              </a:lnSpc>
              <a:spcBef>
                <a:spcPts val="0"/>
              </a:spcBef>
              <a:spcAft>
                <a:spcPts val="0"/>
              </a:spcAft>
              <a:buNone/>
            </a:pPr>
            <a:r>
              <a:rPr lang="en-US" sz="2000" dirty="0">
                <a:solidFill>
                  <a:srgbClr val="7030A0"/>
                </a:solidFill>
              </a:rPr>
              <a:t>Four basic activities in the design process:</a:t>
            </a:r>
          </a:p>
          <a:p>
            <a:pPr marL="590550" indent="-533400" eaLnBrk="0" hangingPunct="0">
              <a:lnSpc>
                <a:spcPct val="120000"/>
              </a:lnSpc>
              <a:spcBef>
                <a:spcPts val="0"/>
              </a:spcBef>
              <a:spcAft>
                <a:spcPts val="0"/>
              </a:spcAft>
              <a:buNone/>
            </a:pPr>
            <a:endParaRPr lang="en-US" sz="600" dirty="0">
              <a:solidFill>
                <a:srgbClr val="7030A0"/>
              </a:solidFill>
            </a:endParaRPr>
          </a:p>
          <a:p>
            <a:pPr marL="457200" lvl="1" indent="-173038" eaLnBrk="0" hangingPunct="0">
              <a:lnSpc>
                <a:spcPct val="120000"/>
              </a:lnSpc>
              <a:spcBef>
                <a:spcPts val="0"/>
              </a:spcBef>
              <a:spcAft>
                <a:spcPts val="0"/>
              </a:spcAft>
              <a:buFontTx/>
              <a:buAutoNum type="arabicPeriod"/>
            </a:pPr>
            <a:r>
              <a:rPr lang="en-US" sz="1800" dirty="0">
                <a:solidFill>
                  <a:schemeClr val="accent1"/>
                </a:solidFill>
              </a:rPr>
              <a:t>Establishing requirements</a:t>
            </a: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Designing alternatives</a:t>
            </a: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Prototyping</a:t>
            </a: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Evaluating</a:t>
            </a:r>
            <a:endParaRPr lang="en-US" sz="1800" dirty="0">
              <a:solidFill>
                <a:schemeClr val="accent1"/>
              </a:solidFill>
            </a:endParaRPr>
          </a:p>
          <a:p>
            <a:pPr marL="590550" indent="-533400" eaLnBrk="0" hangingPunct="0">
              <a:lnSpc>
                <a:spcPct val="120000"/>
              </a:lnSpc>
              <a:spcBef>
                <a:spcPts val="0"/>
              </a:spcBef>
              <a:spcAft>
                <a:spcPts val="0"/>
              </a:spcAft>
              <a:buNone/>
            </a:pPr>
            <a:r>
              <a:rPr lang="en-US" sz="2000" dirty="0">
                <a:solidFill>
                  <a:srgbClr val="7030A0"/>
                </a:solidFill>
              </a:rPr>
              <a:t>User-centered design rests on three principles:</a:t>
            </a:r>
            <a:endParaRPr lang="en-US" sz="600" dirty="0">
              <a:solidFill>
                <a:srgbClr val="7030A0"/>
              </a:solidFill>
            </a:endParaRP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Early focus on users and tasks</a:t>
            </a: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Empirical measurement using quantifiable &amp; measurable usability criteria</a:t>
            </a:r>
          </a:p>
          <a:p>
            <a:pPr marL="457200" lvl="1" indent="-173038" eaLnBrk="0" hangingPunct="0">
              <a:lnSpc>
                <a:spcPct val="120000"/>
              </a:lnSpc>
              <a:spcBef>
                <a:spcPts val="0"/>
              </a:spcBef>
              <a:spcAft>
                <a:spcPts val="0"/>
              </a:spcAft>
              <a:buFontTx/>
              <a:buAutoNum type="arabicPeriod"/>
            </a:pPr>
            <a:r>
              <a:rPr lang="en-GB" sz="1800" dirty="0">
                <a:solidFill>
                  <a:schemeClr val="accent1"/>
                </a:solidFill>
              </a:rPr>
              <a:t>Iterative design</a:t>
            </a:r>
          </a:p>
        </p:txBody>
      </p:sp>
      <p:sp>
        <p:nvSpPr>
          <p:cNvPr id="4" name="Slide Number Placeholder 3"/>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217713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t>
            </a:r>
            <a:r>
              <a:rPr lang="en-US" altLang="zh-CN" dirty="0"/>
              <a:t>to read</a:t>
            </a:r>
            <a:endParaRPr lang="en-US" dirty="0"/>
          </a:p>
        </p:txBody>
      </p:sp>
      <p:sp>
        <p:nvSpPr>
          <p:cNvPr id="3" name="Content Placeholder 2"/>
          <p:cNvSpPr>
            <a:spLocks noGrp="1"/>
          </p:cNvSpPr>
          <p:nvPr>
            <p:ph idx="1"/>
          </p:nvPr>
        </p:nvSpPr>
        <p:spPr/>
        <p:txBody>
          <a:bodyPr>
            <a:normAutofit/>
          </a:bodyPr>
          <a:lstStyle/>
          <a:p>
            <a:r>
              <a:rPr lang="en-US" b="1" dirty="0"/>
              <a:t>Don't Listen to the Customers</a:t>
            </a:r>
          </a:p>
          <a:p>
            <a:r>
              <a:rPr lang="en-US" b="1" dirty="0"/>
              <a:t>Summary:</a:t>
            </a:r>
            <a:r>
              <a:rPr lang="en-US" dirty="0"/>
              <a:t> The first rule of user experience design is: don't base the product on what customers *say* they want. You must watch what people actually *do* when using your design.</a:t>
            </a:r>
            <a:endParaRPr lang="en-US" b="1" dirty="0"/>
          </a:p>
          <a:p>
            <a:pPr marL="0" indent="0">
              <a:buNone/>
            </a:pPr>
            <a:endParaRPr lang="en-US" i="1"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
        <p:nvSpPr>
          <p:cNvPr id="5" name="Rectangle 4">
            <a:extLst>
              <a:ext uri="{FF2B5EF4-FFF2-40B4-BE49-F238E27FC236}">
                <a16:creationId xmlns:a16="http://schemas.microsoft.com/office/drawing/2014/main" id="{E01ACC44-7D40-49C8-882D-B522C087BA36}"/>
              </a:ext>
            </a:extLst>
          </p:cNvPr>
          <p:cNvSpPr/>
          <p:nvPr/>
        </p:nvSpPr>
        <p:spPr>
          <a:xfrm>
            <a:off x="1010039" y="5733256"/>
            <a:ext cx="5616602" cy="369332"/>
          </a:xfrm>
          <a:prstGeom prst="rect">
            <a:avLst/>
          </a:prstGeom>
        </p:spPr>
        <p:txBody>
          <a:bodyPr wrap="none">
            <a:spAutoFit/>
          </a:bodyPr>
          <a:lstStyle/>
          <a:p>
            <a:r>
              <a:rPr lang="en-US" dirty="0">
                <a:hlinkClick r:id="rId2"/>
              </a:rPr>
              <a:t>https://www.nngroup.com/videos/dont-listen-to-customers/</a:t>
            </a:r>
            <a:endParaRPr lang="en-US" dirty="0"/>
          </a:p>
        </p:txBody>
      </p:sp>
    </p:spTree>
    <p:extLst>
      <p:ext uri="{BB962C8B-B14F-4D97-AF65-F5344CB8AC3E}">
        <p14:creationId xmlns:p14="http://schemas.microsoft.com/office/powerpoint/2010/main" val="3206729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4055-0482-4385-A35E-DB7A4C35E710}"/>
              </a:ext>
            </a:extLst>
          </p:cNvPr>
          <p:cNvSpPr>
            <a:spLocks noGrp="1"/>
          </p:cNvSpPr>
          <p:nvPr>
            <p:ph type="title"/>
          </p:nvPr>
        </p:nvSpPr>
        <p:spPr/>
        <p:txBody>
          <a:bodyPr/>
          <a:lstStyle/>
          <a:p>
            <a:r>
              <a:rPr lang="en-US" dirty="0"/>
              <a:t>Article </a:t>
            </a:r>
            <a:r>
              <a:rPr lang="en-US" altLang="zh-CN" dirty="0"/>
              <a:t>to read</a:t>
            </a:r>
            <a:endParaRPr lang="en-US" dirty="0"/>
          </a:p>
        </p:txBody>
      </p:sp>
      <p:sp>
        <p:nvSpPr>
          <p:cNvPr id="3" name="Content Placeholder 2">
            <a:extLst>
              <a:ext uri="{FF2B5EF4-FFF2-40B4-BE49-F238E27FC236}">
                <a16:creationId xmlns:a16="http://schemas.microsoft.com/office/drawing/2014/main" id="{4F0B10D7-B96E-4E39-A267-2A2981F4ADF1}"/>
              </a:ext>
            </a:extLst>
          </p:cNvPr>
          <p:cNvSpPr>
            <a:spLocks noGrp="1"/>
          </p:cNvSpPr>
          <p:nvPr>
            <p:ph idx="1"/>
          </p:nvPr>
        </p:nvSpPr>
        <p:spPr/>
        <p:txBody>
          <a:bodyPr/>
          <a:lstStyle/>
          <a:p>
            <a:r>
              <a:rPr lang="en-US" b="0" i="0" dirty="0">
                <a:solidFill>
                  <a:srgbClr val="351C75"/>
                </a:solidFill>
                <a:effectLst/>
                <a:latin typeface="produkt web regular"/>
              </a:rPr>
              <a:t>Why Are Contextual Inquiries So Difficult?</a:t>
            </a:r>
          </a:p>
          <a:p>
            <a:r>
              <a:rPr lang="en-US" sz="2400" dirty="0"/>
              <a:t>https://www.uxmatters.com/mt/archives/2012/06/why-are-contextual-inquiries-so-difficult.php</a:t>
            </a:r>
          </a:p>
        </p:txBody>
      </p:sp>
      <p:sp>
        <p:nvSpPr>
          <p:cNvPr id="4" name="Slide Number Placeholder 3">
            <a:extLst>
              <a:ext uri="{FF2B5EF4-FFF2-40B4-BE49-F238E27FC236}">
                <a16:creationId xmlns:a16="http://schemas.microsoft.com/office/drawing/2014/main" id="{339D7C0B-B9E4-48D5-8AC7-2E5790494219}"/>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Tree>
    <p:extLst>
      <p:ext uri="{BB962C8B-B14F-4D97-AF65-F5344CB8AC3E}">
        <p14:creationId xmlns:p14="http://schemas.microsoft.com/office/powerpoint/2010/main" val="62884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32770" name="Picture 2" descr="https://public-media.interaction-design.org/images/uploads/88e6e6bc206e2799d637529d590376d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45" y="600884"/>
            <a:ext cx="7480199" cy="377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06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7</a:t>
            </a:fld>
            <a:endParaRPr lang="en-US" dirty="0"/>
          </a:p>
        </p:txBody>
      </p:sp>
      <p:sp>
        <p:nvSpPr>
          <p:cNvPr id="5" name="Rectangle 4"/>
          <p:cNvSpPr/>
          <p:nvPr/>
        </p:nvSpPr>
        <p:spPr>
          <a:xfrm>
            <a:off x="3651123" y="4768876"/>
            <a:ext cx="4572000" cy="646331"/>
          </a:xfrm>
          <a:prstGeom prst="rect">
            <a:avLst/>
          </a:prstGeom>
        </p:spPr>
        <p:txBody>
          <a:bodyPr>
            <a:spAutoFit/>
          </a:bodyPr>
          <a:lstStyle/>
          <a:p>
            <a:r>
              <a:rPr lang="en-US" dirty="0">
                <a:solidFill>
                  <a:srgbClr val="404040"/>
                </a:solidFill>
                <a:latin typeface="Calibri" panose="020F0502020204030204" pitchFamily="34" charset="0"/>
              </a:rPr>
              <a:t>Move your mouse to the corner of the page so as to see the messages properly.</a:t>
            </a:r>
            <a:endParaRPr lang="en-US" dirty="0">
              <a:latin typeface="Calibri" panose="020F0502020204030204" pitchFamily="34" charset="0"/>
            </a:endParaRPr>
          </a:p>
        </p:txBody>
      </p:sp>
      <p:pic>
        <p:nvPicPr>
          <p:cNvPr id="33794" name="Picture 2" descr="https://public-media.interaction-design.org/images/uploads/075374de628c3c3a8d1138b809c953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97" y="609089"/>
            <a:ext cx="7437937" cy="375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19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307" y="585217"/>
            <a:ext cx="5363633" cy="4022725"/>
          </a:xfrm>
        </p:spPr>
      </p:pic>
      <p:sp>
        <p:nvSpPr>
          <p:cNvPr id="4" name="Slide Number Placeholder 3"/>
          <p:cNvSpPr>
            <a:spLocks noGrp="1"/>
          </p:cNvSpPr>
          <p:nvPr>
            <p:ph type="sldNum" sz="quarter" idx="12"/>
          </p:nvPr>
        </p:nvSpPr>
        <p:spPr/>
        <p:txBody>
          <a:bodyPr/>
          <a:lstStyle/>
          <a:p>
            <a:fld id="{4FAB73BC-B049-4115-A692-8D63A059BFB8}" type="slidenum">
              <a:rPr lang="en-US" smtClean="0"/>
              <a:pPr/>
              <a:t>8</a:t>
            </a:fld>
            <a:endParaRPr lang="en-US" dirty="0"/>
          </a:p>
        </p:txBody>
      </p:sp>
      <p:sp>
        <p:nvSpPr>
          <p:cNvPr id="6" name="Rectangle 5"/>
          <p:cNvSpPr/>
          <p:nvPr/>
        </p:nvSpPr>
        <p:spPr>
          <a:xfrm>
            <a:off x="3651122" y="4869161"/>
            <a:ext cx="4572000" cy="646331"/>
          </a:xfrm>
          <a:prstGeom prst="rect">
            <a:avLst/>
          </a:prstGeom>
        </p:spPr>
        <p:txBody>
          <a:bodyPr>
            <a:spAutoFit/>
          </a:bodyPr>
          <a:lstStyle/>
          <a:p>
            <a:r>
              <a:rPr lang="en-US" dirty="0" err="1">
                <a:solidFill>
                  <a:srgbClr val="404040"/>
                </a:solidFill>
                <a:latin typeface="Calibri" panose="020F0502020204030204" pitchFamily="34" charset="0"/>
              </a:rPr>
              <a:t>Vladyslav</a:t>
            </a:r>
            <a:r>
              <a:rPr lang="en-US" dirty="0">
                <a:solidFill>
                  <a:srgbClr val="404040"/>
                </a:solidFill>
                <a:latin typeface="Calibri" panose="020F0502020204030204" pitchFamily="34" charset="0"/>
              </a:rPr>
              <a:t> </a:t>
            </a:r>
            <a:r>
              <a:rPr lang="en-US" dirty="0" err="1">
                <a:solidFill>
                  <a:srgbClr val="404040"/>
                </a:solidFill>
                <a:latin typeface="Calibri" panose="020F0502020204030204" pitchFamily="34" charset="0"/>
              </a:rPr>
              <a:t>Tyzun’s</a:t>
            </a:r>
            <a:r>
              <a:rPr lang="en-US" dirty="0">
                <a:solidFill>
                  <a:srgbClr val="404040"/>
                </a:solidFill>
                <a:latin typeface="Calibri" panose="020F0502020204030204" pitchFamily="34" charset="0"/>
              </a:rPr>
              <a:t> animation concept for a PayPal email receipt, posted on </a:t>
            </a:r>
            <a:r>
              <a:rPr lang="en-US" dirty="0" err="1">
                <a:solidFill>
                  <a:srgbClr val="404040"/>
                </a:solidFill>
                <a:latin typeface="Calibri" panose="020F0502020204030204" pitchFamily="34" charset="0"/>
              </a:rPr>
              <a:t>Dribbble</a:t>
            </a:r>
            <a:endParaRPr lang="en-US" dirty="0">
              <a:latin typeface="Calibri" panose="020F0502020204030204" pitchFamily="34" charset="0"/>
            </a:endParaRPr>
          </a:p>
        </p:txBody>
      </p:sp>
    </p:spTree>
    <p:extLst>
      <p:ext uri="{BB962C8B-B14F-4D97-AF65-F5344CB8AC3E}">
        <p14:creationId xmlns:p14="http://schemas.microsoft.com/office/powerpoint/2010/main" val="389135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9816" y="1052736"/>
            <a:ext cx="3324225" cy="2647950"/>
          </a:xfrm>
        </p:spPr>
      </p:pic>
      <p:sp>
        <p:nvSpPr>
          <p:cNvPr id="4" name="Slide Number Placeholder 3"/>
          <p:cNvSpPr>
            <a:spLocks noGrp="1"/>
          </p:cNvSpPr>
          <p:nvPr>
            <p:ph type="sldNum" sz="quarter" idx="12"/>
          </p:nvPr>
        </p:nvSpPr>
        <p:spPr/>
        <p:txBody>
          <a:bodyPr/>
          <a:lstStyle/>
          <a:p>
            <a:fld id="{4FAB73BC-B049-4115-A692-8D63A059BFB8}" type="slidenum">
              <a:rPr lang="en-US" smtClean="0"/>
              <a:pPr/>
              <a:t>9</a:t>
            </a:fld>
            <a:endParaRPr lang="en-US" dirty="0"/>
          </a:p>
        </p:txBody>
      </p:sp>
      <p:sp>
        <p:nvSpPr>
          <p:cNvPr id="6" name="Rectangle 5"/>
          <p:cNvSpPr/>
          <p:nvPr/>
        </p:nvSpPr>
        <p:spPr>
          <a:xfrm>
            <a:off x="3815928" y="4077072"/>
            <a:ext cx="4572000" cy="707886"/>
          </a:xfrm>
          <a:prstGeom prst="rect">
            <a:avLst/>
          </a:prstGeom>
        </p:spPr>
        <p:txBody>
          <a:bodyPr>
            <a:spAutoFit/>
          </a:bodyPr>
          <a:lstStyle/>
          <a:p>
            <a:r>
              <a:rPr lang="en-US" sz="2000" dirty="0">
                <a:solidFill>
                  <a:srgbClr val="404040"/>
                </a:solidFill>
                <a:latin typeface="Calibri" panose="020F0502020204030204" pitchFamily="34" charset="0"/>
              </a:rPr>
              <a:t>Stripe Checkout’s animation when the user receives a verification code</a:t>
            </a:r>
            <a:endParaRPr lang="en-US" sz="2000" dirty="0">
              <a:latin typeface="Calibri" panose="020F0502020204030204" pitchFamily="34" charset="0"/>
            </a:endParaRPr>
          </a:p>
        </p:txBody>
      </p:sp>
    </p:spTree>
    <p:extLst>
      <p:ext uri="{BB962C8B-B14F-4D97-AF65-F5344CB8AC3E}">
        <p14:creationId xmlns:p14="http://schemas.microsoft.com/office/powerpoint/2010/main" val="2746833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IVECHARTING" val="False"/>
  <p:tag name="AUTOOPENPOLL" val="True"/>
  <p:tag name="AUTOFORMATCHART" val="True"/>
  <p:tag name="TYPE" val="MultiChoiceSlide"/>
  <p:tag name="TPQUESTIONXML" val="﻿&lt;?xml version=&quot;1.0&quot; encoding=&quot;utf-8&quot;?&gt;&#10;&lt;questionlist&gt;&#10;    &lt;properties&gt;&#10;        &lt;guid&gt;3C58A722725741DF880B13AA22FEE368&lt;/guid&gt;&#10;        &lt;description /&gt;&#10;        &lt;date&gt;1/15/2014 2:03:3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5CDBB5E60E99478FA4EAFAD4E8E00854&lt;/guid&gt;&#10;            &lt;repollguid&gt;B3AC6B6425CB4E229F4F8EA439762E08&lt;/repollguid&gt;&#10;            &lt;sourceid&gt;D9D8411A83D3439A87D4E4FB6E4273FC&lt;/sourceid&gt;&#10;            &lt;questiontext&gt;Clicker:  which knife is better?&lt;/questiontext&gt;&#10;            &lt;showresults&gt;True&lt;/showresults&gt;&#10;            &lt;responsegrid&gt;0&lt;/responsegrid&gt;&#10;            &lt;countdowntimer&gt;False&lt;/countdowntimer&gt;&#10;            &lt;countdowntime&gt;30&lt;/countdowntime&gt;&#10;            &lt;correctvalue&gt;1&lt;/correctvalue&gt;&#10;            &lt;incorrectvalue&gt;0.25&lt;/incorrectvalue&gt;&#10;            &lt;responselimit&gt;1&lt;/responselimit&gt;&#10;            &lt;bulletstyle&gt;2&lt;/bulletstyle&gt;&#10;            &lt;correctanswerindicator&gt;True&lt;/correctanswerindicator&gt;&#10;            &lt;answers&gt;&#10;                &lt;answer&gt;&#10;                    &lt;guid&gt;D9F80B4422904E1DB64ABDBD0F7CB719&lt;/guid&gt;&#10;                    &lt;answertext&gt;Scalpel &lt;/answertext&gt;&#10;                    &lt;valuetype&gt;-1&lt;/valuetype&gt;&#10;                &lt;/answer&gt;&#10;                &lt;answer&gt;&#10;                    &lt;guid&gt;47EE3559B93B4EE0894ACAA3A40DECEB&lt;/guid&gt;&#10;                    &lt;answertext&gt;Swiss army &lt;/answertext&gt;&#10;                    &lt;valuetype&gt;-1&lt;/valuetype&gt;&#10;                &lt;/answer&gt;&#10;                &lt;answer&gt;&#10;                    &lt;guid&gt;D6C0D1145506447F9FAA274FC6CEF689&lt;/guid&gt;&#10;                    &lt;answertext&gt;It depends on the needs&lt;/answertext&gt;&#10;                    &lt;valuetype&gt;1&lt;/valuetype&gt;&#10;                &lt;/answer&gt;&#10;            &lt;/answers&gt;&#10;        &lt;/multichoice&gt;&#10;    &lt;/questions&gt;&#10;&lt;/questionlist&gt;"/>
  <p:tag name="RESULTS" val="Clicker:  which knife is better?&#10;21[;]21[;]21[;]False[;]19[;]&#10;2.85714285714286[;]3[;]0.466569474815843[;]0.217687074829932&#10;1[;]-1[;]Scalpel 1[;]Scalpel [;]&#10;1[;]-1[;]Swiss army 2[;]Swiss army [;]&#10;19[;]1[;]It depends on the needs3[;]It depends on the needs[;]&#10;"/>
  <p:tag name="HASRESULTS" val="Tru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E8C2125DCC6046A6505BD172B18F58" ma:contentTypeVersion="3" ma:contentTypeDescription="Create a new document." ma:contentTypeScope="" ma:versionID="301d94916e261b1113cc0d8bfbae76e8">
  <xsd:schema xmlns:xsd="http://www.w3.org/2001/XMLSchema" xmlns:xs="http://www.w3.org/2001/XMLSchema" xmlns:p="http://schemas.microsoft.com/office/2006/metadata/properties" xmlns:ns3="f01370fc-e1ad-4e39-a80d-64ea373b84ad" targetNamespace="http://schemas.microsoft.com/office/2006/metadata/properties" ma:root="true" ma:fieldsID="71d7b233d19962d751684f99b2844610" ns3:_="">
    <xsd:import namespace="f01370fc-e1ad-4e39-a80d-64ea373b84ad"/>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370fc-e1ad-4e39-a80d-64ea373b84a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B0295-F70B-404A-A04B-C8A0906D3E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370fc-e1ad-4e39-a80d-64ea373b8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BDCD5A-FCB4-4BCF-8CE3-913BDABB76E5}">
  <ds:schemaRefs>
    <ds:schemaRef ds:uri="http://schemas.microsoft.com/sharepoint/v3/contenttype/forms"/>
  </ds:schemaRefs>
</ds:datastoreItem>
</file>

<file path=customXml/itemProps3.xml><?xml version="1.0" encoding="utf-8"?>
<ds:datastoreItem xmlns:ds="http://schemas.openxmlformats.org/officeDocument/2006/customXml" ds:itemID="{F020AF16-1B8E-487A-82F0-12A7F9B47687}">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f01370fc-e1ad-4e39-a80d-64ea373b84ad"/>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Integral</Template>
  <TotalTime>2600</TotalTime>
  <Words>2549</Words>
  <Application>Microsoft Office PowerPoint</Application>
  <PresentationFormat>Widescreen</PresentationFormat>
  <Paragraphs>333</Paragraphs>
  <Slides>52</Slides>
  <Notes>30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5" baseType="lpstr">
      <vt:lpstr>Arial</vt:lpstr>
      <vt:lpstr>Benton Sans</vt:lpstr>
      <vt:lpstr>Calibri</vt:lpstr>
      <vt:lpstr>produkt web regular</vt:lpstr>
      <vt:lpstr>Times</vt:lpstr>
      <vt:lpstr>Tw Cen MT</vt:lpstr>
      <vt:lpstr>Tw Cen MT Condensed</vt:lpstr>
      <vt:lpstr>Verdana</vt:lpstr>
      <vt:lpstr>Wingdings</vt:lpstr>
      <vt:lpstr>Wingdings 3</vt:lpstr>
      <vt:lpstr>Integral</vt:lpstr>
      <vt:lpstr>Clip</vt:lpstr>
      <vt:lpstr>Photoshop.Image.6</vt:lpstr>
      <vt:lpstr>IT 467: Human Factors in Information Systems</vt:lpstr>
      <vt:lpstr>Overview for Today</vt:lpstr>
      <vt:lpstr>What is interaction design?</vt:lpstr>
      <vt:lpstr>PowerPoint Presentation</vt:lpstr>
      <vt:lpstr>PowerPoint Presentation</vt:lpstr>
      <vt:lpstr>PowerPoint Presentation</vt:lpstr>
      <vt:lpstr>PowerPoint Presentation</vt:lpstr>
      <vt:lpstr>PowerPoint Presentation</vt:lpstr>
      <vt:lpstr>PowerPoint Presentation</vt:lpstr>
      <vt:lpstr>Four basic activities of Interaction Design</vt:lpstr>
      <vt:lpstr>PowerPoint Presentation</vt:lpstr>
      <vt:lpstr>Four Approaches to Interaction Design</vt:lpstr>
      <vt:lpstr>PowerPoint Presentation</vt:lpstr>
      <vt:lpstr>What is User-Centered Design (UCD)?</vt:lpstr>
      <vt:lpstr>What is a user-centered approach?</vt:lpstr>
      <vt:lpstr>User-Centered design</vt:lpstr>
      <vt:lpstr>User Needs</vt:lpstr>
      <vt:lpstr>Knife 1</vt:lpstr>
      <vt:lpstr>“Knife” 2</vt:lpstr>
      <vt:lpstr>Write Answer:  which knife is better?</vt:lpstr>
      <vt:lpstr>Focus on Users’ Needs</vt:lpstr>
      <vt:lpstr>Who are the users/stakeholders?</vt:lpstr>
      <vt:lpstr>Why the mailman sits on the right side?</vt:lpstr>
      <vt:lpstr>Understanding users’ needs</vt:lpstr>
      <vt:lpstr>Why the recommendations are useful?</vt:lpstr>
      <vt:lpstr>Conceptual Model</vt:lpstr>
      <vt:lpstr>Conceptual Model</vt:lpstr>
      <vt:lpstr>PowerPoint Presentation</vt:lpstr>
      <vt:lpstr>PowerPoint Presentation</vt:lpstr>
      <vt:lpstr>PowerPoint Presentation</vt:lpstr>
      <vt:lpstr>User Needs Assessment</vt:lpstr>
      <vt:lpstr>Contextual inquiries</vt:lpstr>
      <vt:lpstr>PowerPoint Presentation</vt:lpstr>
      <vt:lpstr>How to generate alternatives？</vt:lpstr>
      <vt:lpstr>PowerPoint Presentation</vt:lpstr>
      <vt:lpstr>What is a prototype?</vt:lpstr>
      <vt:lpstr>Testing prototypes to choose among alternatives</vt:lpstr>
      <vt:lpstr>Why prototype?</vt:lpstr>
      <vt:lpstr>Low-fidelity Prototyping</vt:lpstr>
      <vt:lpstr>Low-Fidelity Prototype example</vt:lpstr>
      <vt:lpstr>Sketching</vt:lpstr>
      <vt:lpstr>Paper Prototypes</vt:lpstr>
      <vt:lpstr>Storyboards</vt:lpstr>
      <vt:lpstr>Index cards and Post-its</vt:lpstr>
      <vt:lpstr>‘Wizard-of-Oz’ prototyping</vt:lpstr>
      <vt:lpstr>High-fidelity prototyping</vt:lpstr>
      <vt:lpstr>High-Fidelity Prototype example</vt:lpstr>
      <vt:lpstr>Example of Prototype test</vt:lpstr>
      <vt:lpstr>PowerPoint Presentation</vt:lpstr>
      <vt:lpstr>Summary</vt:lpstr>
      <vt:lpstr>Article to read</vt:lpstr>
      <vt:lpstr>Article to read</vt:lpstr>
    </vt:vector>
  </TitlesOfParts>
  <Company>Open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Rien Sach</dc:creator>
  <cp:lastModifiedBy>Agyemang, Eric</cp:lastModifiedBy>
  <cp:revision>221</cp:revision>
  <dcterms:created xsi:type="dcterms:W3CDTF">2011-05-04T11:22:51Z</dcterms:created>
  <dcterms:modified xsi:type="dcterms:W3CDTF">2022-10-19T17:20:59Z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0x01010062E8C2125DCC6046A6505BD172B18F58</vt:lpwstr>
  </property>
</Properties>
</file>